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479" r:id="rId3"/>
    <p:sldId id="480" r:id="rId4"/>
    <p:sldId id="613" r:id="rId5"/>
    <p:sldId id="483" r:id="rId6"/>
    <p:sldId id="506" r:id="rId7"/>
    <p:sldId id="484" r:id="rId8"/>
    <p:sldId id="545" r:id="rId9"/>
    <p:sldId id="615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56"/>
    <a:srgbClr val="FFFF99"/>
    <a:srgbClr val="E1FFE6"/>
    <a:srgbClr val="FD9F81"/>
    <a:srgbClr val="BEFEC9"/>
    <a:srgbClr val="FF7C80"/>
    <a:srgbClr val="990099"/>
    <a:srgbClr val="A0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3" autoAdjust="0"/>
    <p:restoredTop sz="94533" autoAdjust="0"/>
  </p:normalViewPr>
  <p:slideViewPr>
    <p:cSldViewPr>
      <p:cViewPr varScale="1">
        <p:scale>
          <a:sx n="114" d="100"/>
          <a:sy n="114" d="100"/>
        </p:scale>
        <p:origin x="16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6322C98B-F994-472C-A182-49F52B5557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5DA9D2D-9ECB-4E4D-ACEA-4A996B9E1F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FFDE58A-3CBD-4022-BFC7-58FE6D884B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1363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3FADFCEE-C3D7-4E14-B6F8-75948B7989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/>
              <a:t>Spustelėkite ruošinio teksto stiliams keisti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193BDECC-86C6-47FE-A2B5-7B2ED9B2F5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22CDFF7B-0C9D-4FC2-A0BB-5D7B3A85F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90E71B-35FD-43E8-AFF0-65BC3AFA600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kaidrės vaizdo vietos rezervavimo ženklas 1">
            <a:extLst>
              <a:ext uri="{FF2B5EF4-FFF2-40B4-BE49-F238E27FC236}">
                <a16:creationId xmlns:a16="http://schemas.microsoft.com/office/drawing/2014/main" id="{AA96C0C9-C397-4B47-A168-DCD2A1084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astabų vietos rezervavimo ženklas 2">
            <a:extLst>
              <a:ext uri="{FF2B5EF4-FFF2-40B4-BE49-F238E27FC236}">
                <a16:creationId xmlns:a16="http://schemas.microsoft.com/office/drawing/2014/main" id="{A046AEA1-BC93-49C0-B3ED-0AF5D5C0F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  <p:sp>
        <p:nvSpPr>
          <p:cNvPr id="37892" name="Skaidrės numerio vietos rezervavimo ženklas 3">
            <a:extLst>
              <a:ext uri="{FF2B5EF4-FFF2-40B4-BE49-F238E27FC236}">
                <a16:creationId xmlns:a16="http://schemas.microsoft.com/office/drawing/2014/main" id="{07A1F6D1-5B3B-4FDA-B0C3-70FD36586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FFB66-34C4-46BB-9635-60C314303F57}" type="slidenum">
              <a:rPr lang="lt-LT" altLang="lt-L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kaidrės vaizdo vietos rezervavimo ženklas 1">
            <a:extLst>
              <a:ext uri="{FF2B5EF4-FFF2-40B4-BE49-F238E27FC236}">
                <a16:creationId xmlns:a16="http://schemas.microsoft.com/office/drawing/2014/main" id="{83A6F91C-7251-4CA4-9E9F-12D5475A6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astabų vietos rezervavimo ženklas 2">
            <a:extLst>
              <a:ext uri="{FF2B5EF4-FFF2-40B4-BE49-F238E27FC236}">
                <a16:creationId xmlns:a16="http://schemas.microsoft.com/office/drawing/2014/main" id="{F0DFF559-7C74-4A72-BD66-330524BA8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  <p:sp>
        <p:nvSpPr>
          <p:cNvPr id="39940" name="Skaidrės numerio vietos rezervavimo ženklas 3">
            <a:extLst>
              <a:ext uri="{FF2B5EF4-FFF2-40B4-BE49-F238E27FC236}">
                <a16:creationId xmlns:a16="http://schemas.microsoft.com/office/drawing/2014/main" id="{52C06F63-37A6-4BBE-8026-20DF5C2AB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44FA71-DAB8-4605-AC65-9659F61E5601}" type="slidenum">
              <a:rPr lang="lt-LT" altLang="lt-L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kaidrės vaizdo vietos rezervavimo ženklas 1">
            <a:extLst>
              <a:ext uri="{FF2B5EF4-FFF2-40B4-BE49-F238E27FC236}">
                <a16:creationId xmlns:a16="http://schemas.microsoft.com/office/drawing/2014/main" id="{D0DED0B1-42F1-4E48-8C33-647A921CC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astabų vietos rezervavimo ženklas 2">
            <a:extLst>
              <a:ext uri="{FF2B5EF4-FFF2-40B4-BE49-F238E27FC236}">
                <a16:creationId xmlns:a16="http://schemas.microsoft.com/office/drawing/2014/main" id="{42906981-1F0D-46A4-87AF-BD747000B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  <p:sp>
        <p:nvSpPr>
          <p:cNvPr id="41988" name="Skaidrės numerio vietos rezervavimo ženklas 3">
            <a:extLst>
              <a:ext uri="{FF2B5EF4-FFF2-40B4-BE49-F238E27FC236}">
                <a16:creationId xmlns:a16="http://schemas.microsoft.com/office/drawing/2014/main" id="{2E8CEAD8-FD09-421C-89C7-3DAD77C87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B7753-5506-4078-8FD6-1D7132A80623}" type="slidenum">
              <a:rPr lang="lt-LT" altLang="lt-L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kaidrės vaizdo vietos rezervavimo ženklas 1">
            <a:extLst>
              <a:ext uri="{FF2B5EF4-FFF2-40B4-BE49-F238E27FC236}">
                <a16:creationId xmlns:a16="http://schemas.microsoft.com/office/drawing/2014/main" id="{9FBD85A9-51F6-45E1-A645-3DB305FAF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astabų vietos rezervavimo ženklas 2">
            <a:extLst>
              <a:ext uri="{FF2B5EF4-FFF2-40B4-BE49-F238E27FC236}">
                <a16:creationId xmlns:a16="http://schemas.microsoft.com/office/drawing/2014/main" id="{F93CF973-A2D1-4D34-8694-B6FCF3FF7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  <p:sp>
        <p:nvSpPr>
          <p:cNvPr id="44036" name="Skaidrės numerio vietos rezervavimo ženklas 3">
            <a:extLst>
              <a:ext uri="{FF2B5EF4-FFF2-40B4-BE49-F238E27FC236}">
                <a16:creationId xmlns:a16="http://schemas.microsoft.com/office/drawing/2014/main" id="{774D64EA-0D4E-4BD8-B88D-259AE83BA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4F4D3-C1F0-4D08-96F1-E678356371C1}" type="slidenum">
              <a:rPr lang="lt-LT" altLang="lt-L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kaidrės vaizdo vietos rezervavimo ženklas 1">
            <a:extLst>
              <a:ext uri="{FF2B5EF4-FFF2-40B4-BE49-F238E27FC236}">
                <a16:creationId xmlns:a16="http://schemas.microsoft.com/office/drawing/2014/main" id="{92D25929-76DC-47DC-AAB0-1257B9DFC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astabų vietos rezervavimo ženklas 2">
            <a:extLst>
              <a:ext uri="{FF2B5EF4-FFF2-40B4-BE49-F238E27FC236}">
                <a16:creationId xmlns:a16="http://schemas.microsoft.com/office/drawing/2014/main" id="{810BFAF2-7E47-4682-A500-3FE88BF80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  <p:sp>
        <p:nvSpPr>
          <p:cNvPr id="46084" name="Skaidrės numerio vietos rezervavimo ženklas 3">
            <a:extLst>
              <a:ext uri="{FF2B5EF4-FFF2-40B4-BE49-F238E27FC236}">
                <a16:creationId xmlns:a16="http://schemas.microsoft.com/office/drawing/2014/main" id="{5E0218FB-0CBD-40A5-8BAF-085917B75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6EC6E-69C4-459D-AF49-F4755162AB81}" type="slidenum">
              <a:rPr lang="lt-LT" altLang="lt-L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kaidrės vaizdo vietos rezervavimo ženklas 1">
            <a:extLst>
              <a:ext uri="{FF2B5EF4-FFF2-40B4-BE49-F238E27FC236}">
                <a16:creationId xmlns:a16="http://schemas.microsoft.com/office/drawing/2014/main" id="{575317EE-1648-4BB0-BEAB-AD4168AE9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astabų vietos rezervavimo ženklas 2">
            <a:extLst>
              <a:ext uri="{FF2B5EF4-FFF2-40B4-BE49-F238E27FC236}">
                <a16:creationId xmlns:a16="http://schemas.microsoft.com/office/drawing/2014/main" id="{62687719-2888-4AB3-BC2F-D224794AC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  <p:sp>
        <p:nvSpPr>
          <p:cNvPr id="48132" name="Skaidrės numerio vietos rezervavimo ženklas 3">
            <a:extLst>
              <a:ext uri="{FF2B5EF4-FFF2-40B4-BE49-F238E27FC236}">
                <a16:creationId xmlns:a16="http://schemas.microsoft.com/office/drawing/2014/main" id="{B5C8F218-1C30-4BAC-8AAC-70991C5EC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77AE7-B4D4-4486-9978-3BDF0B2B60C0}" type="slidenum">
              <a:rPr lang="lt-LT" altLang="lt-L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15F73-2690-445A-9F1C-BFDB7892E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10C410-D98F-4724-BD19-C04BA6A86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B90651-240F-4A74-B5DF-7C0EB8418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5458-7748-4AD1-8069-83DAFE66748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834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A265F-F9C5-45CA-BA77-8EA056A0A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8610F7-A818-4408-998C-4FB1AF24C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60418-161C-4946-A2B2-F1E7A46BE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23A50-E76A-4CC0-8180-B3AD2146172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239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FC870-5A26-44D3-9FF8-F8C6779EA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B2A4F-914D-403D-81A9-DF09742D7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7231B-A595-4E97-8777-A7A7BE601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F868-59DF-46FA-B3B4-AE40494AA682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272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F56D1B-B824-421B-952F-3C95517FE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1E2068-DFA0-431E-8C0D-113AD92F9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00666F-1C48-4A60-BA39-E355022D6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DF8C-B648-422F-BC99-E791C80C088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8858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C39DBB-5299-4D9B-ACEE-8203BA439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34E27-A9A8-48FE-B36C-C273DC5A1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531DA8-6D07-4FE0-BC59-E1990C80B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3FE3-DC74-473B-A37E-56EE6DFC9CF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30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302DBD-69BC-4FBD-BE34-245886A15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0ADFC-D25A-478E-ABCA-A9456130F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F306E3-5DD5-4896-9971-8D1D4438F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033F7-8658-48A4-8A6C-E38CFE38B0A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075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F76AC-B747-4538-82D4-658C9E551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89C55-28C2-4AFC-B00E-CD4784772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8275C-1A6A-4F0A-8AC8-ACBB65984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78E1-3D30-4307-A05F-56E5D2B02BA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117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546493-05D8-4870-982F-D988EE49D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A17CB2-83C6-49AB-A8CE-CAFA077B6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645EA2-3FAC-40CC-B986-B50BE9269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65B0A-B9F8-4EEC-9B1C-A9D928BA56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2836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7FD758-A6F7-4EE1-A5D9-5ACA16F0A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4755A-BB66-47EE-886C-4F2F7182B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F46202-A8AA-4B00-81A4-BFB4F12A0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1F07-F851-47C6-BB09-780F0428450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9767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08408A-47AA-4979-9C61-ED60730E7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0E6F0F-24B0-4C96-96F4-4369D7017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0571E8-76D7-400B-83AB-36EA5C734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446F-99CE-4BF4-B19F-9A805112EA1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242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9F731-1D08-485B-A07D-55E7C9B83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18A19-FA7D-46C4-8AAE-370C49400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6990D-31E3-4CDF-9EAF-40EBC981B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0F11-8141-43AE-8626-71094EB52AF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8823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850E4-15E9-4392-A9DD-0A242F0D9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1E94F-DF43-4EF6-8814-A6BA0B6E4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61410-1184-4403-81D2-5788CE529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2CC02-4A4C-4D02-BBA7-8A554D36466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3200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0B1947-43AA-4410-8CE1-09BD363C4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25E37D-F784-4387-BDEC-C1146B5D5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DA371F-934B-4083-8976-D8D476D60C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70C488-3A34-49D1-BAEE-876C8FB0F9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3C90CD-DD46-41DF-B0B8-F8903E2875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B81F38-7A40-4C67-B462-F990C8C81CD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uliutlk.l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lk.l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AD3601-FD5E-472D-AC16-AABA9E450A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2" y="765175"/>
            <a:ext cx="8856984" cy="1727200"/>
          </a:xfrm>
        </p:spPr>
        <p:txBody>
          <a:bodyPr/>
          <a:lstStyle/>
          <a:p>
            <a:pPr eaLnBrk="1" hangingPunct="1"/>
            <a:r>
              <a:rPr lang="lt-LT" altLang="lt-LT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Vaistų kompensavimo sąlygos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6978AC7A-0958-4424-A94E-219AB0A1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141663"/>
            <a:ext cx="6769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Dalia Miniauskienė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Šiaulių TLK 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C4517F33-7577-4A35-89A1-F1A672E4A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076700"/>
            <a:ext cx="15113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2021-10-05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lt-L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7FDEB07B-49EB-4DED-868E-B2C5B19F1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57150">
            <a:solidFill>
              <a:srgbClr val="BE1E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3DB63C46-B71B-4E82-B264-0F0BC701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165850"/>
            <a:ext cx="27362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000" dirty="0">
                <a:solidFill>
                  <a:srgbClr val="CAD12C"/>
                </a:solidFill>
                <a:latin typeface="Times New Roman" panose="02020603050405020304" pitchFamily="18" charset="0"/>
              </a:rPr>
              <a:t>https://ligoniukasa.lrv.lt</a:t>
            </a:r>
            <a:endParaRPr lang="en-US" altLang="lt-LT" sz="2000" dirty="0">
              <a:solidFill>
                <a:srgbClr val="CAD12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1" name="Picture 9">
            <a:extLst>
              <a:ext uri="{FF2B5EF4-FFF2-40B4-BE49-F238E27FC236}">
                <a16:creationId xmlns:a16="http://schemas.microsoft.com/office/drawing/2014/main" id="{086211B5-FC69-4899-A3A4-F4BB478C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7563"/>
            <a:ext cx="91440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9D7DEC3-4403-4627-95D5-401E22C3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15CE5CEC-1814-4B2F-BBCF-205F4393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24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lt-LT" altLang="lt-LT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06EFDB4-45C6-4600-A111-D92139B6C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4274" y="1"/>
            <a:ext cx="7852221" cy="980727"/>
          </a:xfrm>
        </p:spPr>
        <p:txBody>
          <a:bodyPr/>
          <a:lstStyle/>
          <a:p>
            <a:r>
              <a:rPr lang="lt-LT" alt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Ambulatorinio gydymo vaistų ir MPP kompensavimo sąlygos </a:t>
            </a:r>
            <a:endParaRPr lang="lt-LT" altLang="lt-L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2162F7A-09CC-43B8-A271-58FECA8A8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275" y="1124744"/>
            <a:ext cx="7852221" cy="564179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lt-LT" altLang="lt-L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alt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 Sveikatos draudimo įstatymo 10 straipsnis:</a:t>
            </a:r>
            <a:endParaRPr lang="lt-LT" altLang="lt-LT" sz="1800" b="1" dirty="0"/>
          </a:p>
          <a:p>
            <a:pPr algn="just" eaLnBrk="1" hangingPunct="1"/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Apdraustiesiems yra kompensuojamos išlaidos kompensuojamiesiems vaistams ir medicinos pagalbos priemonėms (MPP), išrašytiems ambulatoriniam gydymui;</a:t>
            </a:r>
          </a:p>
          <a:p>
            <a:pPr marL="0" indent="0" algn="just" eaLnBrk="1" hangingPunct="1">
              <a:buNone/>
            </a:pP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Kompensuojama pagal Ligų ir Kompensuojamųjų vaistų bei Kompensuojamųjų medicinos pagalbos priemonių sąrašus;</a:t>
            </a:r>
          </a:p>
          <a:p>
            <a:pPr marL="0" indent="0" algn="just" eaLnBrk="1" hangingPunct="1">
              <a:buNone/>
            </a:pPr>
            <a:endParaRPr lang="lt-LT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Kompensavimo tvarką nustato sveikatos apsaugos ministras;</a:t>
            </a:r>
          </a:p>
          <a:p>
            <a:pPr marL="0" indent="0" algn="just" eaLnBrk="1" hangingPunct="1">
              <a:buNone/>
            </a:pPr>
            <a:endParaRPr lang="lt-LT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Išlaidos vaistams ir medicinos pagalbos priemonėms kompensuojamos pagal </a:t>
            </a:r>
            <a:r>
              <a:rPr lang="lt-LT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bazines kainas</a:t>
            </a: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apskaičiuotas Vyriausybės nustatyta tvarka.</a:t>
            </a:r>
            <a:endParaRPr lang="lt-LT" alt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lt-LT" altLang="lt-LT" sz="2400" dirty="0"/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id="{D11F8900-0794-4292-B4FD-1BBB703F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1B2EFA7B-A8B0-48C0-8E92-4D3EFC1D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3A3DCC90-6183-4364-8D94-FC4FE64C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24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lt-LT" altLang="lt-LT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3FF32779-12E5-4C4E-A1EF-17C59317A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"/>
            <a:ext cx="7852220" cy="1052735"/>
          </a:xfrm>
        </p:spPr>
        <p:txBody>
          <a:bodyPr/>
          <a:lstStyle/>
          <a:p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alt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mbulatorinio gydymo vaistų ir MPP kompensavimo sąlygos </a:t>
            </a:r>
            <a:endParaRPr lang="lt-LT" altLang="lt-L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BCC21C8-2C95-4E0B-A719-36BC44896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275" y="1052737"/>
            <a:ext cx="7852221" cy="554461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lt-LT" alt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90000"/>
              </a:lnSpc>
              <a:buFont typeface="Monotype Sorts"/>
              <a:buNone/>
            </a:pPr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t-LT" alt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proc. bazinės kainos kompensuojama šiems apdraustiesiems:</a:t>
            </a:r>
          </a:p>
          <a:p>
            <a:pPr algn="just">
              <a:lnSpc>
                <a:spcPct val="90000"/>
              </a:lnSpc>
              <a:buFont typeface="Monotype Sorts"/>
              <a:buNone/>
            </a:pPr>
            <a:endParaRPr lang="lt-LT" altLang="lt-LT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Monotype Sorts"/>
              <a:buAutoNum type="arabicParenR"/>
            </a:pPr>
            <a:r>
              <a:rPr lang="lt-LT" alt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vaikams iki 18 metų;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lt-LT" altLang="lt-LT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Monotype Sorts"/>
              <a:buAutoNum type="arabicParenR" startAt="2"/>
            </a:pPr>
            <a:r>
              <a:rPr lang="lt-LT" alt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asmenims, kuriems nustatytas 0–25 procentų darbingumo lygis (iki 2005 m. liepos 1 d. pripažintiems I grupės invalidais);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lt-LT" altLang="lt-LT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Monotype Sorts"/>
              <a:buNone/>
            </a:pPr>
            <a:r>
              <a:rPr lang="lt-LT" alt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asmenims, sukakusiems nustatytą senatvės pensijos amžių, kuriems yra nustatytas didelių specialiųjų poreikių lygis;</a:t>
            </a:r>
          </a:p>
          <a:p>
            <a:pPr algn="just">
              <a:lnSpc>
                <a:spcPct val="90000"/>
              </a:lnSpc>
              <a:buFont typeface="Monotype Sorts"/>
              <a:buNone/>
            </a:pPr>
            <a:endParaRPr lang="lt-LT" altLang="lt-LT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Monotype Sorts"/>
              <a:buNone/>
            </a:pPr>
            <a:r>
              <a:rPr lang="lt-LT" alt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75 metų ir vyresniems asmenims.“</a:t>
            </a:r>
            <a:r>
              <a:rPr lang="lt-LT" alt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alt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lt-LT" altLang="lt-LT" sz="1800" b="1" dirty="0"/>
          </a:p>
          <a:p>
            <a:pPr eaLnBrk="1" hangingPunct="1">
              <a:buFontTx/>
              <a:buNone/>
            </a:pPr>
            <a:endParaRPr lang="lt-LT" altLang="lt-LT" sz="2400" dirty="0"/>
          </a:p>
        </p:txBody>
      </p:sp>
      <p:pic>
        <p:nvPicPr>
          <p:cNvPr id="38918" name="Picture 2">
            <a:extLst>
              <a:ext uri="{FF2B5EF4-FFF2-40B4-BE49-F238E27FC236}">
                <a16:creationId xmlns:a16="http://schemas.microsoft.com/office/drawing/2014/main" id="{0AFFB75A-8F9F-4B7A-AB85-D7BCFE2C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26453DA-C95E-4E3A-807E-0ABD0E04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3FD8D4E0-CE08-4F1E-9CAD-596C3E17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24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lt-LT" altLang="lt-LT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7885040-0E9E-4C0D-8C32-F96BA0557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/>
            <a:r>
              <a:rPr lang="lt-LT" altLang="lt-LT" sz="3200" b="1"/>
              <a:t> </a:t>
            </a:r>
            <a:endParaRPr lang="lt-LT" altLang="lt-LT" sz="3600">
              <a:solidFill>
                <a:schemeClr val="tx1"/>
              </a:solidFill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1027A5EF-443F-4A2A-B263-A963C81FD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469" y="0"/>
            <a:ext cx="7962531" cy="681337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lt-LT" alt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Vaisto kaina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Lietuvoje, kaip ir daugelyje pasaulio šalių, kompensuojama ne visa, bet bazinė vaisto kaina.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Mažmeninė kaina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apskaičiuojama prie Lietuvai taikomos kainos pridedant didmeninės ir mažmeninės prekybos antkainius ir PVM.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Bazinė kaina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tai mažmeninės kainos dalis, kompensuojama iš  Privalomojo sveikatos draudimo fondo biudžeto.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lt-LT" alt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lt-LT" alt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lt-LT" altLang="lt-LT" sz="2800" dirty="0"/>
          </a:p>
        </p:txBody>
      </p:sp>
      <p:sp>
        <p:nvSpPr>
          <p:cNvPr id="2" name="Ovalas 1">
            <a:extLst>
              <a:ext uri="{FF2B5EF4-FFF2-40B4-BE49-F238E27FC236}">
                <a16:creationId xmlns:a16="http://schemas.microsoft.com/office/drawing/2014/main" id="{93EFBFEF-B7B3-481A-B304-6673739D2C86}"/>
              </a:ext>
            </a:extLst>
          </p:cNvPr>
          <p:cNvSpPr/>
          <p:nvPr/>
        </p:nvSpPr>
        <p:spPr>
          <a:xfrm>
            <a:off x="1181469" y="4365104"/>
            <a:ext cx="2230097" cy="18002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Mažmeninė vaisto kaina</a:t>
            </a:r>
          </a:p>
        </p:txBody>
      </p:sp>
      <p:sp>
        <p:nvSpPr>
          <p:cNvPr id="3" name="Rodyklė: dešinėn 2">
            <a:extLst>
              <a:ext uri="{FF2B5EF4-FFF2-40B4-BE49-F238E27FC236}">
                <a16:creationId xmlns:a16="http://schemas.microsoft.com/office/drawing/2014/main" id="{82BA2D2E-D28B-4AB1-8166-DC7B9E405982}"/>
              </a:ext>
            </a:extLst>
          </p:cNvPr>
          <p:cNvSpPr/>
          <p:nvPr/>
        </p:nvSpPr>
        <p:spPr>
          <a:xfrm>
            <a:off x="3203848" y="4670815"/>
            <a:ext cx="1265364" cy="1440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Rodyklė: dešinėn 3">
            <a:extLst>
              <a:ext uri="{FF2B5EF4-FFF2-40B4-BE49-F238E27FC236}">
                <a16:creationId xmlns:a16="http://schemas.microsoft.com/office/drawing/2014/main" id="{2786FE39-4013-4C26-9064-F687FE42E7EA}"/>
              </a:ext>
            </a:extLst>
          </p:cNvPr>
          <p:cNvSpPr/>
          <p:nvPr/>
        </p:nvSpPr>
        <p:spPr>
          <a:xfrm>
            <a:off x="3411566" y="5338593"/>
            <a:ext cx="1515517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Rodyklė: dešinėn 4">
            <a:extLst>
              <a:ext uri="{FF2B5EF4-FFF2-40B4-BE49-F238E27FC236}">
                <a16:creationId xmlns:a16="http://schemas.microsoft.com/office/drawing/2014/main" id="{AB1B7B35-0711-4E7B-94BA-D3BF379FAED2}"/>
              </a:ext>
            </a:extLst>
          </p:cNvPr>
          <p:cNvSpPr/>
          <p:nvPr/>
        </p:nvSpPr>
        <p:spPr>
          <a:xfrm>
            <a:off x="2641239" y="6060299"/>
            <a:ext cx="2380452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0DE4D3B2-1F28-4E59-8D87-0BCDA298EE3A}"/>
              </a:ext>
            </a:extLst>
          </p:cNvPr>
          <p:cNvSpPr/>
          <p:nvPr/>
        </p:nvSpPr>
        <p:spPr>
          <a:xfrm>
            <a:off x="4472296" y="4388797"/>
            <a:ext cx="25202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Didmeninės prekybos antkainis</a:t>
            </a:r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BBBDA5CF-DB4A-4AD7-9A14-556C599D7AB4}"/>
              </a:ext>
            </a:extLst>
          </p:cNvPr>
          <p:cNvSpPr/>
          <p:nvPr/>
        </p:nvSpPr>
        <p:spPr>
          <a:xfrm>
            <a:off x="4977486" y="5054257"/>
            <a:ext cx="2600594" cy="71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Mažmeninės  prekybos antkainis</a:t>
            </a:r>
          </a:p>
        </p:txBody>
      </p:sp>
      <p:sp>
        <p:nvSpPr>
          <p:cNvPr id="8" name="Ovalas 7">
            <a:extLst>
              <a:ext uri="{FF2B5EF4-FFF2-40B4-BE49-F238E27FC236}">
                <a16:creationId xmlns:a16="http://schemas.microsoft.com/office/drawing/2014/main" id="{FA8C977E-AD81-4A08-86F3-7768E9D32003}"/>
              </a:ext>
            </a:extLst>
          </p:cNvPr>
          <p:cNvSpPr/>
          <p:nvPr/>
        </p:nvSpPr>
        <p:spPr>
          <a:xfrm>
            <a:off x="5071927" y="5759303"/>
            <a:ext cx="2724803" cy="717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PVM</a:t>
            </a:r>
          </a:p>
        </p:txBody>
      </p:sp>
      <p:sp>
        <p:nvSpPr>
          <p:cNvPr id="9" name="Ovalas 8">
            <a:extLst>
              <a:ext uri="{FF2B5EF4-FFF2-40B4-BE49-F238E27FC236}">
                <a16:creationId xmlns:a16="http://schemas.microsoft.com/office/drawing/2014/main" id="{B84EB21A-94E5-4946-A526-65971CD9F691}"/>
              </a:ext>
            </a:extLst>
          </p:cNvPr>
          <p:cNvSpPr/>
          <p:nvPr/>
        </p:nvSpPr>
        <p:spPr>
          <a:xfrm>
            <a:off x="3735719" y="3735965"/>
            <a:ext cx="2304256" cy="69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Lietuvai taikoma kaina</a:t>
            </a:r>
          </a:p>
        </p:txBody>
      </p:sp>
      <p:sp>
        <p:nvSpPr>
          <p:cNvPr id="11" name="Rodyklė: lenkta 10">
            <a:extLst>
              <a:ext uri="{FF2B5EF4-FFF2-40B4-BE49-F238E27FC236}">
                <a16:creationId xmlns:a16="http://schemas.microsoft.com/office/drawing/2014/main" id="{ED2E3759-918F-4AB0-81BF-37E8233761FB}"/>
              </a:ext>
            </a:extLst>
          </p:cNvPr>
          <p:cNvSpPr/>
          <p:nvPr/>
        </p:nvSpPr>
        <p:spPr>
          <a:xfrm>
            <a:off x="2660556" y="4032448"/>
            <a:ext cx="1047348" cy="370096"/>
          </a:xfrm>
          <a:prstGeom prst="ben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1">
            <a:extLst>
              <a:ext uri="{FF2B5EF4-FFF2-40B4-BE49-F238E27FC236}">
                <a16:creationId xmlns:a16="http://schemas.microsoft.com/office/drawing/2014/main" id="{4A906095-D951-4F44-810A-DCE0731E0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884367" cy="980728"/>
          </a:xfrm>
        </p:spPr>
        <p:txBody>
          <a:bodyPr/>
          <a:lstStyle/>
          <a:p>
            <a:br>
              <a:rPr lang="lt-LT" alt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Kompensuojamųjų vaistų ir Medicinos pagalbos  priemonių išrašymas</a:t>
            </a:r>
            <a:br>
              <a:rPr lang="lt-LT" alt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alt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DB1283E-293C-4361-99CD-BF944AC4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75" y="1196752"/>
            <a:ext cx="7959724" cy="5472608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Kompensuojamuosius vaistus ir medicinos pagalbos priemones ambulatoriškai gydomiems pacientams </a:t>
            </a:r>
            <a:r>
              <a:rPr lang="lt-LT" sz="2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išrašo šeimos gydytojai ar gydytojai specialistai.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Vaistinėje kompensuojamieji vaistai ir MPP pacientams išduodami pagal elektroninius receptus. Kai kuriais išimties atvejais jų galima įsigyti ir pagal kompensuojamųjų vaistų paso receptą.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lt-LT" sz="2000" b="1" spc="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Lietuvoje kompensuojamos ne visų vaistų ir MPP įsigijimo išlaidos – tik tų, kurie yra įrašyti į sveikatos apsaugos ministro tvirtinamus sąrašus: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lt-LT" sz="8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Ligų ir kompensuojamųjų vaistų joms gydyti sąrašas -</a:t>
            </a:r>
            <a:r>
              <a:rPr lang="lt-LT" sz="2000" b="1" spc="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sąrašas;</a:t>
            </a:r>
            <a:endParaRPr lang="lt-LT" sz="2000" b="1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Kompensuojamųjų vaistų sąrašas -</a:t>
            </a:r>
            <a:r>
              <a:rPr lang="lt-LT" sz="2000" b="1" spc="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sąrašas</a:t>
            </a: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r>
              <a:rPr lang="lt-LT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Kompensuojamųjų medicinos pagalbos priemonių sąrašas -</a:t>
            </a:r>
            <a:r>
              <a:rPr lang="lt-LT" sz="2000" b="1" spc="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sąrašas</a:t>
            </a:r>
            <a:r>
              <a:rPr lang="lt-LT" sz="2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6E86BF69-22BB-4184-B6C6-93C56FEA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CD7C565-87E6-49A2-B667-EB247792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0B8E0A78-D593-4127-BAC0-43010D73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24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lt-LT" altLang="lt-LT" sz="1800">
              <a:cs typeface="Arial" panose="020B06040202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A77F99E-6946-4DA9-A4F7-ECA7D974E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7200900" cy="1008063"/>
          </a:xfrm>
        </p:spPr>
        <p:txBody>
          <a:bodyPr/>
          <a:lstStyle/>
          <a:p>
            <a:pPr marL="762000" indent="-762000" eaLnBrk="1" hangingPunct="1"/>
            <a:r>
              <a:rPr lang="lt-LT" altLang="lt-L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altLang="lt-LT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00DF544-3CED-4C80-9EE4-6CD4146E2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981075"/>
            <a:ext cx="7812087" cy="5616575"/>
          </a:xfrm>
        </p:spPr>
        <p:txBody>
          <a:bodyPr/>
          <a:lstStyle/>
          <a:p>
            <a:pPr eaLnBrk="1" hangingPunct="1"/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endParaRPr lang="lt-LT" altLang="lt-LT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Tx/>
              <a:buNone/>
            </a:pPr>
            <a:r>
              <a:rPr lang="lt-LT" altLang="lt-LT" sz="1800" b="1">
                <a:hlinkClick r:id="rId3"/>
              </a:rPr>
              <a:t>www.siauliutlk.lt</a:t>
            </a:r>
            <a:endParaRPr lang="lt-LT" altLang="lt-LT" sz="1800" b="1"/>
          </a:p>
          <a:p>
            <a:pPr eaLnBrk="1" hangingPunct="1">
              <a:buFontTx/>
              <a:buNone/>
            </a:pPr>
            <a:endParaRPr lang="lt-LT" altLang="lt-LT" sz="1800" b="1"/>
          </a:p>
          <a:p>
            <a:pPr eaLnBrk="1" hangingPunct="1">
              <a:buFontTx/>
              <a:buNone/>
            </a:pPr>
            <a:endParaRPr lang="lt-LT" altLang="lt-LT" sz="2400" dirty="0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02C63C3-3D2B-457F-901A-5691E66CD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7352"/>
            <a:ext cx="9144000" cy="510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ntraštė 1">
            <a:extLst>
              <a:ext uri="{FF2B5EF4-FFF2-40B4-BE49-F238E27FC236}">
                <a16:creationId xmlns:a16="http://schemas.microsoft.com/office/drawing/2014/main" id="{DF8921AC-676C-4E43-A00F-96750EBA5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4276" y="0"/>
            <a:ext cx="7959724" cy="1052736"/>
          </a:xfrm>
        </p:spPr>
        <p:txBody>
          <a:bodyPr/>
          <a:lstStyle/>
          <a:p>
            <a:r>
              <a:rPr lang="lt-LT" alt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Vaistų ir MPP kompensavimo sąlygos gydantis ligoninėje</a:t>
            </a:r>
          </a:p>
        </p:txBody>
      </p:sp>
      <p:sp>
        <p:nvSpPr>
          <p:cNvPr id="45059" name="Turinio vietos rezervavimo ženklas 2">
            <a:extLst>
              <a:ext uri="{FF2B5EF4-FFF2-40B4-BE49-F238E27FC236}">
                <a16:creationId xmlns:a16="http://schemas.microsoft.com/office/drawing/2014/main" id="{44D09FB9-30E5-4FFE-81A5-8155169588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268760"/>
            <a:ext cx="7704583" cy="5472608"/>
          </a:xfrm>
        </p:spPr>
        <p:txBody>
          <a:bodyPr/>
          <a:lstStyle/>
          <a:p>
            <a:pPr algn="just"/>
            <a:endParaRPr lang="lt-LT" alt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Ligoninėse gali būti išrašomi ambulatoriškai gydyti skirti tie patys kompensuojamieji vaistiniai preparatai, jei jie </a:t>
            </a:r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buvo skiriami ne trumpiau kaip vieną mėnesį iki hospitalizacijos.</a:t>
            </a:r>
            <a:r>
              <a:rPr lang="lt-LT" altLang="lt-LT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Kiekvieną kartą išrašomi ne ilgesniam kaip </a:t>
            </a:r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mėnesio gydymo kursui</a:t>
            </a: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arba viena mažiausia kompensuojamojo vaistinio preparato vidinė pakuotė. </a:t>
            </a:r>
          </a:p>
          <a:p>
            <a:pPr marL="0" indent="0" algn="just"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Jei gydymą reikia koreguoti, ambulatoriškai gydyti skirtų kompensuojamųjų vaistinių preparatų išrašyti negalima – paskirtais </a:t>
            </a:r>
            <a:r>
              <a:rPr lang="lt-LT" alt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vaistiniais preparatais hospitalizacijos metu turi aprūpinti ligoninė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endParaRPr lang="lt-LT" altLang="lt-LT" sz="1600" dirty="0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F2F6B25F-B568-488B-BBA2-3D08B760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ntraštė 1">
            <a:extLst>
              <a:ext uri="{FF2B5EF4-FFF2-40B4-BE49-F238E27FC236}">
                <a16:creationId xmlns:a16="http://schemas.microsoft.com/office/drawing/2014/main" id="{42FBFFBE-3829-46AF-9DE3-850148F51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2" y="116632"/>
            <a:ext cx="7812087" cy="1008112"/>
          </a:xfrm>
        </p:spPr>
        <p:txBody>
          <a:bodyPr/>
          <a:lstStyle/>
          <a:p>
            <a:r>
              <a:rPr lang="lt-LT" alt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Vaistų ir MPP kompensavimo sąlygos gydantis ligoninėje</a:t>
            </a:r>
          </a:p>
        </p:txBody>
      </p:sp>
      <p:sp>
        <p:nvSpPr>
          <p:cNvPr id="47107" name="Turinio vietos rezervavimo ženklas 2">
            <a:extLst>
              <a:ext uri="{FF2B5EF4-FFF2-40B4-BE49-F238E27FC236}">
                <a16:creationId xmlns:a16="http://schemas.microsoft.com/office/drawing/2014/main" id="{DFCBE438-3510-487C-885E-3DD01D470A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268760"/>
            <a:ext cx="781208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Išrašant pacientus, jų išrašymo dieną, gydymo tęstinumui užtikrinti, vienu kartu galima išrašyti:</a:t>
            </a:r>
          </a:p>
          <a:p>
            <a:pPr marL="0" indent="0" algn="ctr">
              <a:buNone/>
            </a:pPr>
            <a:endParaRPr lang="lt-LT" altLang="lt-LT" sz="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Kompensuojamųjų </a:t>
            </a:r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vaistų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ilgesniam kaip 1 mėnesio trukmės gydymo kursui, arba mažiausią kompensuojamojo vaistinio preparato vidinę pakuotę.</a:t>
            </a:r>
          </a:p>
          <a:p>
            <a:pPr marL="0" indent="0" algn="just"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alt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alt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Medicinos pagalbos priemonių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ilgesniam kaip 10 dienų naudojimo kursui arba mažiausią kompensuojamosios MPP gamintojo pakuotę, atsižvelgiant į C sąraše nustatytas MPP kompensavimo sąlygas.</a:t>
            </a:r>
          </a:p>
          <a:p>
            <a:pPr>
              <a:buFontTx/>
              <a:buNone/>
            </a:pPr>
            <a:endParaRPr lang="lt-LT" altLang="lt-LT" sz="1600" dirty="0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B5B1B47E-E231-49ED-90F2-8C10563E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74B6EF8-7CFF-49D7-B03A-9A7BF429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5" r="212" b="-1"/>
          <a:stretch/>
        </p:blipFill>
        <p:spPr>
          <a:xfrm>
            <a:off x="20" y="4887"/>
            <a:ext cx="9143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F1C12-35D3-424B-8A57-043B7ECA2885}"/>
              </a:ext>
            </a:extLst>
          </p:cNvPr>
          <p:cNvSpPr txBox="1"/>
          <p:nvPr/>
        </p:nvSpPr>
        <p:spPr>
          <a:xfrm>
            <a:off x="2339752" y="2564904"/>
            <a:ext cx="55446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Dėkoju už dėmesį!</a:t>
            </a:r>
            <a:br>
              <a:rPr lang="lt-L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teikiama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5) 232 2222</a:t>
            </a:r>
            <a:b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info@vlk.lt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122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499</Words>
  <Application>Microsoft Office PowerPoint</Application>
  <PresentationFormat>Demonstracija ekrane (4:3)</PresentationFormat>
  <Paragraphs>85</Paragraphs>
  <Slides>9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Monotype Sorts</vt:lpstr>
      <vt:lpstr>Times New Roman</vt:lpstr>
      <vt:lpstr>Wingdings</vt:lpstr>
      <vt:lpstr>Default Design</vt:lpstr>
      <vt:lpstr>Vaistų kompensavimo sąlygos</vt:lpstr>
      <vt:lpstr>Ambulatorinio gydymo vaistų ir MPP kompensavimo sąlygos </vt:lpstr>
      <vt:lpstr>Ambulatorinio gydymo vaistų ir MPP kompensavimo sąlygos </vt:lpstr>
      <vt:lpstr> </vt:lpstr>
      <vt:lpstr> Kompensuojamųjų vaistų ir Medicinos pagalbos  priemonių išrašymas </vt:lpstr>
      <vt:lpstr> </vt:lpstr>
      <vt:lpstr>Vaistų ir MPP kompensavimo sąlygos gydantis ligoninėje</vt:lpstr>
      <vt:lpstr>Vaistų ir MPP kompensavimo sąlygos gydantis ligoninėje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PRANEŠIMO PAVADINIMAS</dc:title>
  <dc:creator>sakura</dc:creator>
  <cp:lastModifiedBy>Dalia Miniauskienė</cp:lastModifiedBy>
  <cp:revision>830</cp:revision>
  <cp:lastPrinted>2018-06-06T10:06:28Z</cp:lastPrinted>
  <dcterms:created xsi:type="dcterms:W3CDTF">2009-09-20T15:08:33Z</dcterms:created>
  <dcterms:modified xsi:type="dcterms:W3CDTF">2021-10-08T10:07:07Z</dcterms:modified>
</cp:coreProperties>
</file>