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 id="2147483720" r:id="rId5"/>
  </p:sldMasterIdLst>
  <p:notesMasterIdLst>
    <p:notesMasterId r:id="rId23"/>
  </p:notesMasterIdLst>
  <p:sldIdLst>
    <p:sldId id="1235" r:id="rId6"/>
    <p:sldId id="1238" r:id="rId7"/>
    <p:sldId id="1239" r:id="rId8"/>
    <p:sldId id="1240" r:id="rId9"/>
    <p:sldId id="17886" r:id="rId10"/>
    <p:sldId id="1251" r:id="rId11"/>
    <p:sldId id="17887" r:id="rId12"/>
    <p:sldId id="1244" r:id="rId13"/>
    <p:sldId id="1245" r:id="rId14"/>
    <p:sldId id="1247" r:id="rId15"/>
    <p:sldId id="1246" r:id="rId16"/>
    <p:sldId id="1241" r:id="rId17"/>
    <p:sldId id="1242" r:id="rId18"/>
    <p:sldId id="1243" r:id="rId19"/>
    <p:sldId id="1252" r:id="rId20"/>
    <p:sldId id="1248" r:id="rId21"/>
    <p:sldId id="1249" r:id="rId22"/>
  </p:sldIdLst>
  <p:sldSz cx="12192000" cy="6858000"/>
  <p:notesSz cx="6808788" cy="9940925"/>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BFD1201-9EA8-91B1-8B96-4E77516C62CF}" name="Kamilė Kakariekienė" initials="KK" userId="S::kamile.kakariekiene@vlk.lt::d47eb868-eb1c-4dca-b8e8-1252b3f8904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Violeta Tylienė" initials="VT" lastIdx="1" clrIdx="0">
    <p:extLst>
      <p:ext uri="{19B8F6BF-5375-455C-9EA6-DF929625EA0E}">
        <p15:presenceInfo xmlns:p15="http://schemas.microsoft.com/office/powerpoint/2012/main" userId="S::Violeta.Tyliene@vlk.lt::b8f34733-0a2e-4578-8df4-9b042146adf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456"/>
    <a:srgbClr val="7AE0DE"/>
    <a:srgbClr val="B997C3"/>
    <a:srgbClr val="E78DE7"/>
    <a:srgbClr val="AE5680"/>
    <a:srgbClr val="00B0F0"/>
    <a:srgbClr val="4A9BA6"/>
    <a:srgbClr val="CBD12A"/>
    <a:srgbClr val="FF3300"/>
    <a:srgbClr val="2894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Vidutinis stilius 2 – paryškinima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Vidutinis stilius 1 – paryškinima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5696" autoAdjust="0"/>
  </p:normalViewPr>
  <p:slideViewPr>
    <p:cSldViewPr snapToGrid="0">
      <p:cViewPr varScale="1">
        <p:scale>
          <a:sx n="84" d="100"/>
          <a:sy n="84" d="100"/>
        </p:scale>
        <p:origin x="108" y="504"/>
      </p:cViewPr>
      <p:guideLst/>
    </p:cSldViewPr>
  </p:slideViewPr>
  <p:notesTextViewPr>
    <p:cViewPr>
      <p:scale>
        <a:sx n="1" d="1"/>
        <a:sy n="1" d="1"/>
      </p:scale>
      <p:origin x="0" y="0"/>
    </p:cViewPr>
  </p:notesTextViewPr>
  <p:sorterViewPr>
    <p:cViewPr>
      <p:scale>
        <a:sx n="60" d="100"/>
        <a:sy n="60" d="100"/>
      </p:scale>
      <p:origin x="0" y="-28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rutapetr\Downloads\vlk_ataskaita1766996386233.xls"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rutapetr\Downloads\vlk_ataskaita1766996386233.xls"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rutapetr\OneDrive%20-%20Valstybin&#279;%20ligoni&#371;%20kasa%20prie%20Sveikatos%20apsaugos%20ministerijos\Darbalaukis\duomenys%20skaidr&#279;ms.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a:latin typeface="Times New Roman" panose="02020603050405020304" pitchFamily="18" charset="0"/>
                <a:cs typeface="Times New Roman" panose="02020603050405020304" pitchFamily="18" charset="0"/>
              </a:rPr>
              <a:t>2020-2024 m. VLK registruotų prašymų skirti kompensuojamąjį sąnario endoprotezą ir atliktų endoprotezavimo operacijų pokyčiai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manualLayout>
          <c:layoutTarget val="inner"/>
          <c:xMode val="edge"/>
          <c:yMode val="edge"/>
          <c:x val="4.5013311643074747E-2"/>
          <c:y val="0.12195000383484181"/>
          <c:w val="0.92632918733078018"/>
          <c:h val="0.69183496061505578"/>
        </c:manualLayout>
      </c:layout>
      <c:barChart>
        <c:barDir val="col"/>
        <c:grouping val="clustered"/>
        <c:varyColors val="0"/>
        <c:ser>
          <c:idx val="0"/>
          <c:order val="0"/>
          <c:tx>
            <c:strRef>
              <c:f>'Prašymai-Operacijos'!$A$4</c:f>
              <c:strCache>
                <c:ptCount val="1"/>
                <c:pt idx="0">
                  <c:v>Registruotų prašymų skaičius</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'Prašymai-Operacijos'!$B$3:$G$3</c:f>
              <c:strCache>
                <c:ptCount val="5"/>
                <c:pt idx="0">
                  <c:v>2020 m.</c:v>
                </c:pt>
                <c:pt idx="1">
                  <c:v>2021 m.</c:v>
                </c:pt>
                <c:pt idx="2">
                  <c:v>2022 m.</c:v>
                </c:pt>
                <c:pt idx="3">
                  <c:v>2023 m.</c:v>
                </c:pt>
                <c:pt idx="4">
                  <c:v>2024 m.</c:v>
                </c:pt>
              </c:strCache>
            </c:strRef>
          </c:cat>
          <c:val>
            <c:numRef>
              <c:f>'Prašymai-Operacijos'!$B$4:$G$4</c:f>
              <c:numCache>
                <c:formatCode>General</c:formatCode>
                <c:ptCount val="5"/>
                <c:pt idx="0">
                  <c:v>10634</c:v>
                </c:pt>
                <c:pt idx="1">
                  <c:v>13695</c:v>
                </c:pt>
                <c:pt idx="2">
                  <c:v>16756</c:v>
                </c:pt>
                <c:pt idx="3">
                  <c:v>17734</c:v>
                </c:pt>
                <c:pt idx="4">
                  <c:v>18534</c:v>
                </c:pt>
              </c:numCache>
            </c:numRef>
          </c:val>
          <c:extLst>
            <c:ext xmlns:c16="http://schemas.microsoft.com/office/drawing/2014/chart" uri="{C3380CC4-5D6E-409C-BE32-E72D297353CC}">
              <c16:uniqueId val="{00000000-808A-4BA7-9696-4456FAA950B8}"/>
            </c:ext>
          </c:extLst>
        </c:ser>
        <c:ser>
          <c:idx val="1"/>
          <c:order val="1"/>
          <c:tx>
            <c:strRef>
              <c:f>'Prašymai-Operacijos'!$A$5</c:f>
              <c:strCache>
                <c:ptCount val="1"/>
                <c:pt idx="0">
                  <c:v>Atliktų operacijų skaičius</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'Prašymai-Operacijos'!$B$3:$G$3</c:f>
              <c:strCache>
                <c:ptCount val="5"/>
                <c:pt idx="0">
                  <c:v>2020 m.</c:v>
                </c:pt>
                <c:pt idx="1">
                  <c:v>2021 m.</c:v>
                </c:pt>
                <c:pt idx="2">
                  <c:v>2022 m.</c:v>
                </c:pt>
                <c:pt idx="3">
                  <c:v>2023 m.</c:v>
                </c:pt>
                <c:pt idx="4">
                  <c:v>2024 m.</c:v>
                </c:pt>
              </c:strCache>
            </c:strRef>
          </c:cat>
          <c:val>
            <c:numRef>
              <c:f>'Prašymai-Operacijos'!$B$5:$G$5</c:f>
              <c:numCache>
                <c:formatCode>General</c:formatCode>
                <c:ptCount val="5"/>
                <c:pt idx="0">
                  <c:v>7129</c:v>
                </c:pt>
                <c:pt idx="1">
                  <c:v>8190</c:v>
                </c:pt>
                <c:pt idx="2">
                  <c:v>10421</c:v>
                </c:pt>
                <c:pt idx="3">
                  <c:v>11957</c:v>
                </c:pt>
                <c:pt idx="4">
                  <c:v>13334</c:v>
                </c:pt>
              </c:numCache>
            </c:numRef>
          </c:val>
          <c:extLst>
            <c:ext xmlns:c16="http://schemas.microsoft.com/office/drawing/2014/chart" uri="{C3380CC4-5D6E-409C-BE32-E72D297353CC}">
              <c16:uniqueId val="{00000001-808A-4BA7-9696-4456FAA950B8}"/>
            </c:ext>
          </c:extLst>
        </c:ser>
        <c:dLbls>
          <c:showLegendKey val="0"/>
          <c:showVal val="0"/>
          <c:showCatName val="0"/>
          <c:showSerName val="0"/>
          <c:showPercent val="0"/>
          <c:showBubbleSize val="0"/>
        </c:dLbls>
        <c:gapWidth val="219"/>
        <c:axId val="1196325352"/>
        <c:axId val="1196326072"/>
      </c:barChart>
      <c:lineChart>
        <c:grouping val="standard"/>
        <c:varyColors val="0"/>
        <c:ser>
          <c:idx val="2"/>
          <c:order val="2"/>
          <c:tx>
            <c:strRef>
              <c:f>'Prašymai-Operacijos'!$A$6</c:f>
              <c:strCache>
                <c:ptCount val="1"/>
                <c:pt idx="0">
                  <c:v>Atliktų endoprotezavimo operacijų procentas nuo VLK registruotų prašymų skirti kompensuojamąjį sąnario endoprotezą</c:v>
                </c:pt>
              </c:strCache>
            </c:strRef>
          </c:tx>
          <c:spPr>
            <a:ln w="28575" cap="rnd">
              <a:solidFill>
                <a:schemeClr val="accent6">
                  <a:lumMod val="50000"/>
                </a:schemeClr>
              </a:solidFill>
              <a:round/>
            </a:ln>
            <a:effectLst/>
          </c:spPr>
          <c:marker>
            <c:symbol val="none"/>
          </c:marker>
          <c:dLbls>
            <c:dLbl>
              <c:idx val="0"/>
              <c:layout>
                <c:manualLayout>
                  <c:x val="-2.0530362304314976E-2"/>
                  <c:y val="-5.93416522620062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08A-4BA7-9696-4456FAA950B8}"/>
                </c:ext>
              </c:extLst>
            </c:dLbl>
            <c:dLbl>
              <c:idx val="1"/>
              <c:layout>
                <c:manualLayout>
                  <c:x val="-1.8249210937168914E-2"/>
                  <c:y val="-5.93416522620062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08A-4BA7-9696-4456FAA950B8}"/>
                </c:ext>
              </c:extLst>
            </c:dLbl>
            <c:dLbl>
              <c:idx val="2"/>
              <c:layout>
                <c:manualLayout>
                  <c:x val="-1.824921093716883E-2"/>
                  <c:y val="-6.67593587947570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08A-4BA7-9696-4456FAA950B8}"/>
                </c:ext>
              </c:extLst>
            </c:dLbl>
            <c:dLbl>
              <c:idx val="3"/>
              <c:layout>
                <c:manualLayout>
                  <c:x val="-2.0530362304314931E-2"/>
                  <c:y val="-6.30505055283816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08A-4BA7-9696-4456FAA950B8}"/>
                </c:ext>
              </c:extLst>
            </c:dLbl>
            <c:dLbl>
              <c:idx val="4"/>
              <c:layout>
                <c:manualLayout>
                  <c:x val="-1.5968059570022727E-2"/>
                  <c:y val="-7.41770653275077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08A-4BA7-9696-4456FAA950B8}"/>
                </c:ext>
              </c:extLst>
            </c:dLbl>
            <c:spPr>
              <a:noFill/>
              <a:ln>
                <a:noFill/>
              </a:ln>
              <a:effectLst/>
            </c:spPr>
            <c:txPr>
              <a:bodyPr rot="0" spcFirstLastPara="1" vertOverflow="ellipsis" vert="horz" wrap="square" lIns="38100" tIns="19050" rIns="38100" bIns="19050" anchor="t" anchorCtr="0">
                <a:spAutoFit/>
              </a:bodyPr>
              <a:lstStyle/>
              <a:p>
                <a:pPr>
                  <a:defRPr sz="14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'Prašymai-Operacijos'!$B$3:$G$3</c:f>
              <c:strCache>
                <c:ptCount val="5"/>
                <c:pt idx="0">
                  <c:v>2020 m.</c:v>
                </c:pt>
                <c:pt idx="1">
                  <c:v>2021 m.</c:v>
                </c:pt>
                <c:pt idx="2">
                  <c:v>2022 m.</c:v>
                </c:pt>
                <c:pt idx="3">
                  <c:v>2023 m.</c:v>
                </c:pt>
                <c:pt idx="4">
                  <c:v>2024 m.</c:v>
                </c:pt>
              </c:strCache>
            </c:strRef>
          </c:cat>
          <c:val>
            <c:numRef>
              <c:f>'Prašymai-Operacijos'!$B$6:$G$6</c:f>
              <c:numCache>
                <c:formatCode>0</c:formatCode>
                <c:ptCount val="5"/>
                <c:pt idx="0">
                  <c:v>67.039684032349072</c:v>
                </c:pt>
                <c:pt idx="1">
                  <c:v>59.802847754654984</c:v>
                </c:pt>
                <c:pt idx="2">
                  <c:v>62.19264740988303</c:v>
                </c:pt>
                <c:pt idx="3">
                  <c:v>67.424156986579447</c:v>
                </c:pt>
                <c:pt idx="4">
                  <c:v>71.94345527139312</c:v>
                </c:pt>
              </c:numCache>
            </c:numRef>
          </c:val>
          <c:smooth val="0"/>
          <c:extLst>
            <c:ext xmlns:c16="http://schemas.microsoft.com/office/drawing/2014/chart" uri="{C3380CC4-5D6E-409C-BE32-E72D297353CC}">
              <c16:uniqueId val="{00000007-808A-4BA7-9696-4456FAA950B8}"/>
            </c:ext>
          </c:extLst>
        </c:ser>
        <c:dLbls>
          <c:showLegendKey val="0"/>
          <c:showVal val="0"/>
          <c:showCatName val="0"/>
          <c:showSerName val="0"/>
          <c:showPercent val="0"/>
          <c:showBubbleSize val="0"/>
        </c:dLbls>
        <c:marker val="1"/>
        <c:smooth val="0"/>
        <c:axId val="1516294560"/>
        <c:axId val="1516304640"/>
      </c:lineChart>
      <c:catAx>
        <c:axId val="1196325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1196326072"/>
        <c:crosses val="autoZero"/>
        <c:auto val="1"/>
        <c:lblAlgn val="ctr"/>
        <c:lblOffset val="100"/>
        <c:noMultiLvlLbl val="0"/>
      </c:catAx>
      <c:valAx>
        <c:axId val="1196326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5352"/>
        <c:crosses val="autoZero"/>
        <c:crossBetween val="between"/>
      </c:valAx>
      <c:valAx>
        <c:axId val="1516304640"/>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516294560"/>
        <c:crosses val="max"/>
        <c:crossBetween val="between"/>
      </c:valAx>
      <c:catAx>
        <c:axId val="1516294560"/>
        <c:scaling>
          <c:orientation val="minMax"/>
        </c:scaling>
        <c:delete val="1"/>
        <c:axPos val="b"/>
        <c:numFmt formatCode="General" sourceLinked="1"/>
        <c:majorTickMark val="out"/>
        <c:minorTickMark val="none"/>
        <c:tickLblPos val="nextTo"/>
        <c:crossAx val="1516304640"/>
        <c:crosses val="autoZero"/>
        <c:auto val="1"/>
        <c:lblAlgn val="ctr"/>
        <c:lblOffset val="100"/>
        <c:noMultiLvlLbl val="0"/>
      </c:catAx>
      <c:spPr>
        <a:noFill/>
        <a:ln>
          <a:noFill/>
        </a:ln>
        <a:effectLst/>
      </c:spPr>
    </c:plotArea>
    <c:legend>
      <c:legendPos val="b"/>
      <c:layout>
        <c:manualLayout>
          <c:xMode val="edge"/>
          <c:yMode val="edge"/>
          <c:x val="8.2844327456186133E-3"/>
          <c:y val="0.83169314355337653"/>
          <c:w val="0.98670690659344817"/>
          <c:h val="0.14728187145728019"/>
        </c:manualLayout>
      </c:layout>
      <c:overlay val="0"/>
      <c:spPr>
        <a:noFill/>
        <a:ln>
          <a:noFill/>
        </a:ln>
        <a:effectLst/>
      </c:spPr>
      <c:txPr>
        <a:bodyPr rot="0" spcFirstLastPara="1" vertOverflow="ellipsis" vert="horz" wrap="square" anchor="t" anchorCtr="0"/>
        <a:lstStyle/>
        <a:p>
          <a:pPr>
            <a:defRPr sz="11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a:t>Laikotarpis (mėnesiais), kurį pacientai vidutiniškai laukė standartinio KLUBO sąnario endoprotezo skyrimo</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Report!$B$10</c:f>
              <c:strCache>
                <c:ptCount val="1"/>
                <c:pt idx="0">
                  <c:v>Laikotarpis (mėnesiais), kurį pacientai vidutiniškai laukė standartinio klubo sąnario endoprotezo skyrimo</c:v>
                </c:pt>
              </c:strCache>
            </c:strRef>
          </c:tx>
          <c:spPr>
            <a:solidFill>
              <a:schemeClr val="accent6">
                <a:lumMod val="60000"/>
                <a:lumOff val="40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Report!$A$11:$A$31</c:f>
              <c:strCache>
                <c:ptCount val="21"/>
                <c:pt idx="1">
                  <c:v>Druskininkų ligoninė</c:v>
                </c:pt>
                <c:pt idx="2">
                  <c:v>Jonavos ligoninė</c:v>
                </c:pt>
                <c:pt idx="3">
                  <c:v>LSMU Kauno ligoninė</c:v>
                </c:pt>
                <c:pt idx="4">
                  <c:v>Marijampolės ligoninė</c:v>
                </c:pt>
                <c:pt idx="5">
                  <c:v>Raseinių ligoninė</c:v>
                </c:pt>
                <c:pt idx="6">
                  <c:v>Regioninė Mažeikių ligoninė</c:v>
                </c:pt>
                <c:pt idx="7">
                  <c:v>Regioninė Telšių ligoninė</c:v>
                </c:pt>
                <c:pt idx="8">
                  <c:v>Tauragės ligoninė</c:v>
                </c:pt>
                <c:pt idx="9">
                  <c:v>Ukmergės ligoninė</c:v>
                </c:pt>
                <c:pt idx="10">
                  <c:v>Utenos ligoninė</c:v>
                </c:pt>
                <c:pt idx="11">
                  <c:v>Alytaus apskrities S. Kudirkos ligoninė</c:v>
                </c:pt>
                <c:pt idx="12">
                  <c:v>Respublikinė Klaipėdos ligoninė</c:v>
                </c:pt>
                <c:pt idx="13">
                  <c:v>Respublikinė Šiaulių ligoninė</c:v>
                </c:pt>
                <c:pt idx="14">
                  <c:v>VUL Santaros klinikos</c:v>
                </c:pt>
                <c:pt idx="15">
                  <c:v>InMedica</c:v>
                </c:pt>
                <c:pt idx="16">
                  <c:v>Radviliškio ligoninė</c:v>
                </c:pt>
                <c:pt idx="17">
                  <c:v>Klaipėdos universiteto ligoninė</c:v>
                </c:pt>
                <c:pt idx="18">
                  <c:v>LSMUL Kauno klinikos</c:v>
                </c:pt>
                <c:pt idx="19">
                  <c:v>Respublikinė Vilniaus universitetinė ligoninė</c:v>
                </c:pt>
                <c:pt idx="20">
                  <c:v>Respublikinė Panevėžio ligoninė</c:v>
                </c:pt>
              </c:strCache>
            </c:strRef>
          </c:cat>
          <c:val>
            <c:numRef>
              <c:f>Report!$B$11:$B$31</c:f>
              <c:numCache>
                <c:formatCode>General</c:formatCode>
                <c:ptCount val="21"/>
                <c:pt idx="1">
                  <c:v>1</c:v>
                </c:pt>
                <c:pt idx="2">
                  <c:v>1</c:v>
                </c:pt>
                <c:pt idx="3">
                  <c:v>1</c:v>
                </c:pt>
                <c:pt idx="4">
                  <c:v>1</c:v>
                </c:pt>
                <c:pt idx="5">
                  <c:v>1</c:v>
                </c:pt>
                <c:pt idx="6">
                  <c:v>1</c:v>
                </c:pt>
                <c:pt idx="7">
                  <c:v>1</c:v>
                </c:pt>
                <c:pt idx="8">
                  <c:v>1</c:v>
                </c:pt>
                <c:pt idx="9">
                  <c:v>1</c:v>
                </c:pt>
                <c:pt idx="10">
                  <c:v>1</c:v>
                </c:pt>
                <c:pt idx="11">
                  <c:v>2</c:v>
                </c:pt>
                <c:pt idx="12">
                  <c:v>2</c:v>
                </c:pt>
                <c:pt idx="13">
                  <c:v>2</c:v>
                </c:pt>
                <c:pt idx="14">
                  <c:v>2</c:v>
                </c:pt>
                <c:pt idx="15">
                  <c:v>3</c:v>
                </c:pt>
                <c:pt idx="16">
                  <c:v>3</c:v>
                </c:pt>
                <c:pt idx="17">
                  <c:v>4</c:v>
                </c:pt>
                <c:pt idx="18">
                  <c:v>4</c:v>
                </c:pt>
                <c:pt idx="19">
                  <c:v>5</c:v>
                </c:pt>
                <c:pt idx="20">
                  <c:v>12</c:v>
                </c:pt>
              </c:numCache>
            </c:numRef>
          </c:val>
          <c:extLst>
            <c:ext xmlns:c16="http://schemas.microsoft.com/office/drawing/2014/chart" uri="{C3380CC4-5D6E-409C-BE32-E72D297353CC}">
              <c16:uniqueId val="{00000000-5A40-4F56-A1C7-D451966F7B93}"/>
            </c:ext>
          </c:extLst>
        </c:ser>
        <c:dLbls>
          <c:showLegendKey val="0"/>
          <c:showVal val="0"/>
          <c:showCatName val="0"/>
          <c:showSerName val="0"/>
          <c:showPercent val="0"/>
          <c:showBubbleSize val="0"/>
        </c:dLbls>
        <c:gapWidth val="50"/>
        <c:gapDepth val="152"/>
        <c:shape val="box"/>
        <c:axId val="690201319"/>
        <c:axId val="690201679"/>
        <c:axId val="0"/>
      </c:bar3DChart>
      <c:catAx>
        <c:axId val="690201319"/>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690201679"/>
        <c:crosses val="autoZero"/>
        <c:auto val="1"/>
        <c:lblAlgn val="ctr"/>
        <c:lblOffset val="100"/>
        <c:noMultiLvlLbl val="0"/>
      </c:catAx>
      <c:valAx>
        <c:axId val="69020167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6902013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dirty="0"/>
              <a:t>Laikotarpis (mėnesiais), kurį pacientai vidutiniškai laukė standartinio KELIO sąnario </a:t>
            </a:r>
            <a:r>
              <a:rPr lang="lt-LT" dirty="0" err="1"/>
              <a:t>endoprotezo</a:t>
            </a:r>
            <a:r>
              <a:rPr lang="lt-LT" dirty="0"/>
              <a:t> skyrimo</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Report!$B$34</c:f>
              <c:strCache>
                <c:ptCount val="1"/>
                <c:pt idx="0">
                  <c:v>Laikotarpis (mėnesiais), kurį pacientai vidutiniškai laukė standartinio KELIO sąnario endoprotezo skyrimo</c:v>
                </c:pt>
              </c:strCache>
            </c:strRef>
          </c:tx>
          <c:spPr>
            <a:solidFill>
              <a:schemeClr val="accent6">
                <a:lumMod val="50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Report!$A$35:$A$54</c:f>
              <c:strCache>
                <c:ptCount val="20"/>
                <c:pt idx="1">
                  <c:v>Regioninė Telšių ligoninė</c:v>
                </c:pt>
                <c:pt idx="2">
                  <c:v>Ukmergės ligoninė</c:v>
                </c:pt>
                <c:pt idx="3">
                  <c:v>Alytaus apskrities S. Kudirkos ligoninė</c:v>
                </c:pt>
                <c:pt idx="4">
                  <c:v>Regioninė Mažeikių ligoninė</c:v>
                </c:pt>
                <c:pt idx="5">
                  <c:v>Utenos ligoninė</c:v>
                </c:pt>
                <c:pt idx="6">
                  <c:v>Marijampolės ligoninė</c:v>
                </c:pt>
                <c:pt idx="7">
                  <c:v>InMedica</c:v>
                </c:pt>
                <c:pt idx="8">
                  <c:v>Respublikinė Šiaulių ligoninė</c:v>
                </c:pt>
                <c:pt idx="9">
                  <c:v>Raseinių ligoninė</c:v>
                </c:pt>
                <c:pt idx="10">
                  <c:v>Jonavos ligoninė</c:v>
                </c:pt>
                <c:pt idx="11">
                  <c:v>Respublikinė Klaipėdos ligoninė</c:v>
                </c:pt>
                <c:pt idx="12">
                  <c:v>Radviliškio ligoninė</c:v>
                </c:pt>
                <c:pt idx="13">
                  <c:v>Tauragės ligoninė</c:v>
                </c:pt>
                <c:pt idx="14">
                  <c:v>LSMU Kauno ligoninė</c:v>
                </c:pt>
                <c:pt idx="15">
                  <c:v>VUL Santaros klinikos</c:v>
                </c:pt>
                <c:pt idx="16">
                  <c:v>Respublikinė Panevėžio ligoninė</c:v>
                </c:pt>
                <c:pt idx="17">
                  <c:v>LSMUL Kauno klinikos</c:v>
                </c:pt>
                <c:pt idx="18">
                  <c:v>Klaipėdos universiteto ligoninė</c:v>
                </c:pt>
                <c:pt idx="19">
                  <c:v>Respublikinė Vilniaus universitetinė ligoninė</c:v>
                </c:pt>
              </c:strCache>
            </c:strRef>
          </c:cat>
          <c:val>
            <c:numRef>
              <c:f>Report!$B$35:$B$54</c:f>
              <c:numCache>
                <c:formatCode>General</c:formatCode>
                <c:ptCount val="20"/>
                <c:pt idx="1">
                  <c:v>1</c:v>
                </c:pt>
                <c:pt idx="2">
                  <c:v>1</c:v>
                </c:pt>
                <c:pt idx="3">
                  <c:v>2</c:v>
                </c:pt>
                <c:pt idx="4">
                  <c:v>2</c:v>
                </c:pt>
                <c:pt idx="5">
                  <c:v>2</c:v>
                </c:pt>
                <c:pt idx="6">
                  <c:v>3</c:v>
                </c:pt>
                <c:pt idx="7">
                  <c:v>4</c:v>
                </c:pt>
                <c:pt idx="8">
                  <c:v>5</c:v>
                </c:pt>
                <c:pt idx="9">
                  <c:v>5</c:v>
                </c:pt>
                <c:pt idx="10">
                  <c:v>5</c:v>
                </c:pt>
                <c:pt idx="11">
                  <c:v>8</c:v>
                </c:pt>
                <c:pt idx="12">
                  <c:v>9</c:v>
                </c:pt>
                <c:pt idx="13">
                  <c:v>9</c:v>
                </c:pt>
                <c:pt idx="14">
                  <c:v>15</c:v>
                </c:pt>
                <c:pt idx="15">
                  <c:v>19</c:v>
                </c:pt>
                <c:pt idx="16">
                  <c:v>20</c:v>
                </c:pt>
                <c:pt idx="17">
                  <c:v>24</c:v>
                </c:pt>
                <c:pt idx="18">
                  <c:v>25</c:v>
                </c:pt>
                <c:pt idx="19">
                  <c:v>30</c:v>
                </c:pt>
              </c:numCache>
            </c:numRef>
          </c:val>
          <c:extLst>
            <c:ext xmlns:c16="http://schemas.microsoft.com/office/drawing/2014/chart" uri="{C3380CC4-5D6E-409C-BE32-E72D297353CC}">
              <c16:uniqueId val="{00000000-FED5-467E-9BDD-C5D19FC39D98}"/>
            </c:ext>
          </c:extLst>
        </c:ser>
        <c:dLbls>
          <c:showLegendKey val="0"/>
          <c:showVal val="0"/>
          <c:showCatName val="0"/>
          <c:showSerName val="0"/>
          <c:showPercent val="0"/>
          <c:showBubbleSize val="0"/>
        </c:dLbls>
        <c:gapWidth val="50"/>
        <c:shape val="box"/>
        <c:axId val="690201319"/>
        <c:axId val="690201679"/>
        <c:axId val="0"/>
      </c:bar3DChart>
      <c:catAx>
        <c:axId val="690201319"/>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690201679"/>
        <c:crosses val="autoZero"/>
        <c:auto val="1"/>
        <c:lblAlgn val="ctr"/>
        <c:lblOffset val="100"/>
        <c:noMultiLvlLbl val="0"/>
      </c:catAx>
      <c:valAx>
        <c:axId val="69020167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6902013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400" b="0" i="0" u="none" strike="noStrike" kern="1200" spc="0" baseline="0" dirty="0">
                <a:solidFill>
                  <a:prstClr val="black">
                    <a:lumMod val="65000"/>
                    <a:lumOff val="35000"/>
                  </a:prstClr>
                </a:solidFill>
                <a:latin typeface="Times New Roman" panose="02020603050405020304" pitchFamily="18" charset="0"/>
                <a:cs typeface="Times New Roman" panose="02020603050405020304" pitchFamily="18" charset="0"/>
              </a:rPr>
              <a:t>2020-2024 m. atliktų endoprotezavimo operacijų skaičius pagal ASPĮ</a:t>
            </a:r>
          </a:p>
        </c:rich>
      </c:tx>
      <c:layout>
        <c:manualLayout>
          <c:xMode val="edge"/>
          <c:yMode val="edge"/>
          <c:x val="0.26830027758442127"/>
          <c:y val="2.6197814568100809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bar"/>
        <c:grouping val="stacked"/>
        <c:varyColors val="0"/>
        <c:ser>
          <c:idx val="0"/>
          <c:order val="0"/>
          <c:tx>
            <c:strRef>
              <c:f>'Operacijos pagal ASPĮ'!$B$3</c:f>
              <c:strCache>
                <c:ptCount val="1"/>
                <c:pt idx="0">
                  <c:v>2019 m.</c:v>
                </c:pt>
              </c:strCache>
            </c:strRef>
          </c:tx>
          <c:spPr>
            <a:solidFill>
              <a:schemeClr val="accent1"/>
            </a:solidFill>
            <a:ln>
              <a:noFill/>
            </a:ln>
            <a:effectLst/>
          </c:spPr>
          <c:invertIfNegative val="0"/>
          <c:cat>
            <c:strRef>
              <c:f>'Operacijos pagal ASPĮ'!$A$4:$A$24</c:f>
              <c:strCache>
                <c:ptCount val="21"/>
                <c:pt idx="0">
                  <c:v>Šakių ligoninė</c:v>
                </c:pt>
                <c:pt idx="1">
                  <c:v>Jonavos ligoninė</c:v>
                </c:pt>
                <c:pt idx="2">
                  <c:v>Ukmergės ligoninė</c:v>
                </c:pt>
                <c:pt idx="3">
                  <c:v>Regioninė Telšių ligoninė</c:v>
                </c:pt>
                <c:pt idx="4">
                  <c:v>Raseinių ligoninė</c:v>
                </c:pt>
                <c:pt idx="5">
                  <c:v>Utenos ligoninė</c:v>
                </c:pt>
                <c:pt idx="6">
                  <c:v>Tauragės ligoninė</c:v>
                </c:pt>
                <c:pt idx="7">
                  <c:v>Regioninė Mažeikių ligoninė</c:v>
                </c:pt>
                <c:pt idx="8">
                  <c:v>Alytaus apskrities S. Kudirkos ligoninė</c:v>
                </c:pt>
                <c:pt idx="9">
                  <c:v>InMedica</c:v>
                </c:pt>
                <c:pt idx="10">
                  <c:v>Druskininkų ligoninė</c:v>
                </c:pt>
                <c:pt idx="11">
                  <c:v>Marijampolės ligoninė</c:v>
                </c:pt>
                <c:pt idx="12">
                  <c:v>Radviliškio ligoninė</c:v>
                </c:pt>
                <c:pt idx="13">
                  <c:v>Respublikinė Šiaulių ligoninė</c:v>
                </c:pt>
                <c:pt idx="14">
                  <c:v>Respublikinė Klaipėdos ligoninė</c:v>
                </c:pt>
                <c:pt idx="15">
                  <c:v>VUL Santaros klinikos</c:v>
                </c:pt>
                <c:pt idx="16">
                  <c:v>Respublikinė Panevėžio ligoninė</c:v>
                </c:pt>
                <c:pt idx="17">
                  <c:v>LSMU Kauno ligoninė</c:v>
                </c:pt>
                <c:pt idx="18">
                  <c:v>Klaipėdos universiteto ligoninė</c:v>
                </c:pt>
                <c:pt idx="19">
                  <c:v>LSMUL Kauno klinikos</c:v>
                </c:pt>
                <c:pt idx="20">
                  <c:v>Respublikinė Vilniaus universitetinė ligoninė</c:v>
                </c:pt>
              </c:strCache>
            </c:strRef>
          </c:cat>
          <c:val>
            <c:numRef>
              <c:f>'Operacijos pagal ASPĮ'!$B$4:$B$24</c:f>
            </c:numRef>
          </c:val>
          <c:extLst>
            <c:ext xmlns:c16="http://schemas.microsoft.com/office/drawing/2014/chart" uri="{C3380CC4-5D6E-409C-BE32-E72D297353CC}">
              <c16:uniqueId val="{00000000-574D-4502-A561-C83BE891C0AF}"/>
            </c:ext>
          </c:extLst>
        </c:ser>
        <c:ser>
          <c:idx val="1"/>
          <c:order val="1"/>
          <c:tx>
            <c:strRef>
              <c:f>'Operacijos pagal ASPĮ'!$C$3</c:f>
              <c:strCache>
                <c:ptCount val="1"/>
                <c:pt idx="0">
                  <c:v>2020 m.</c:v>
                </c:pt>
              </c:strCache>
            </c:strRef>
          </c:tx>
          <c:spPr>
            <a:solidFill>
              <a:schemeClr val="accent2"/>
            </a:solidFill>
            <a:ln>
              <a:noFill/>
            </a:ln>
            <a:effectLst/>
          </c:spPr>
          <c:invertIfNegative val="0"/>
          <c:cat>
            <c:strRef>
              <c:f>'Operacijos pagal ASPĮ'!$A$4:$A$24</c:f>
              <c:strCache>
                <c:ptCount val="21"/>
                <c:pt idx="0">
                  <c:v>Šakių ligoninė</c:v>
                </c:pt>
                <c:pt idx="1">
                  <c:v>Jonavos ligoninė</c:v>
                </c:pt>
                <c:pt idx="2">
                  <c:v>Ukmergės ligoninė</c:v>
                </c:pt>
                <c:pt idx="3">
                  <c:v>Regioninė Telšių ligoninė</c:v>
                </c:pt>
                <c:pt idx="4">
                  <c:v>Raseinių ligoninė</c:v>
                </c:pt>
                <c:pt idx="5">
                  <c:v>Utenos ligoninė</c:v>
                </c:pt>
                <c:pt idx="6">
                  <c:v>Tauragės ligoninė</c:v>
                </c:pt>
                <c:pt idx="7">
                  <c:v>Regioninė Mažeikių ligoninė</c:v>
                </c:pt>
                <c:pt idx="8">
                  <c:v>Alytaus apskrities S. Kudirkos ligoninė</c:v>
                </c:pt>
                <c:pt idx="9">
                  <c:v>InMedica</c:v>
                </c:pt>
                <c:pt idx="10">
                  <c:v>Druskininkų ligoninė</c:v>
                </c:pt>
                <c:pt idx="11">
                  <c:v>Marijampolės ligoninė</c:v>
                </c:pt>
                <c:pt idx="12">
                  <c:v>Radviliškio ligoninė</c:v>
                </c:pt>
                <c:pt idx="13">
                  <c:v>Respublikinė Šiaulių ligoninė</c:v>
                </c:pt>
                <c:pt idx="14">
                  <c:v>Respublikinė Klaipėdos ligoninė</c:v>
                </c:pt>
                <c:pt idx="15">
                  <c:v>VUL Santaros klinikos</c:v>
                </c:pt>
                <c:pt idx="16">
                  <c:v>Respublikinė Panevėžio ligoninė</c:v>
                </c:pt>
                <c:pt idx="17">
                  <c:v>LSMU Kauno ligoninė</c:v>
                </c:pt>
                <c:pt idx="18">
                  <c:v>Klaipėdos universiteto ligoninė</c:v>
                </c:pt>
                <c:pt idx="19">
                  <c:v>LSMUL Kauno klinikos</c:v>
                </c:pt>
                <c:pt idx="20">
                  <c:v>Respublikinė Vilniaus universitetinė ligoninė</c:v>
                </c:pt>
              </c:strCache>
            </c:strRef>
          </c:cat>
          <c:val>
            <c:numRef>
              <c:f>'Operacijos pagal ASPĮ'!$C$4:$C$24</c:f>
              <c:numCache>
                <c:formatCode>General</c:formatCode>
                <c:ptCount val="21"/>
                <c:pt idx="0">
                  <c:v>37</c:v>
                </c:pt>
                <c:pt idx="1">
                  <c:v>40</c:v>
                </c:pt>
                <c:pt idx="2">
                  <c:v>108</c:v>
                </c:pt>
                <c:pt idx="3">
                  <c:v>36</c:v>
                </c:pt>
                <c:pt idx="4">
                  <c:v>70</c:v>
                </c:pt>
                <c:pt idx="5">
                  <c:v>167</c:v>
                </c:pt>
                <c:pt idx="6">
                  <c:v>149</c:v>
                </c:pt>
                <c:pt idx="7">
                  <c:v>141</c:v>
                </c:pt>
                <c:pt idx="8">
                  <c:v>136</c:v>
                </c:pt>
                <c:pt idx="10">
                  <c:v>167</c:v>
                </c:pt>
                <c:pt idx="11">
                  <c:v>178</c:v>
                </c:pt>
                <c:pt idx="12">
                  <c:v>229</c:v>
                </c:pt>
                <c:pt idx="13">
                  <c:v>344</c:v>
                </c:pt>
                <c:pt idx="14">
                  <c:v>351</c:v>
                </c:pt>
                <c:pt idx="15">
                  <c:v>531</c:v>
                </c:pt>
                <c:pt idx="16">
                  <c:v>503</c:v>
                </c:pt>
                <c:pt idx="17">
                  <c:v>676</c:v>
                </c:pt>
                <c:pt idx="18">
                  <c:v>695</c:v>
                </c:pt>
                <c:pt idx="19">
                  <c:v>1134</c:v>
                </c:pt>
                <c:pt idx="20">
                  <c:v>1437</c:v>
                </c:pt>
              </c:numCache>
            </c:numRef>
          </c:val>
          <c:extLst>
            <c:ext xmlns:c16="http://schemas.microsoft.com/office/drawing/2014/chart" uri="{C3380CC4-5D6E-409C-BE32-E72D297353CC}">
              <c16:uniqueId val="{00000001-574D-4502-A561-C83BE891C0AF}"/>
            </c:ext>
          </c:extLst>
        </c:ser>
        <c:ser>
          <c:idx val="2"/>
          <c:order val="2"/>
          <c:tx>
            <c:strRef>
              <c:f>'Operacijos pagal ASPĮ'!$D$3</c:f>
              <c:strCache>
                <c:ptCount val="1"/>
                <c:pt idx="0">
                  <c:v>2021 m.</c:v>
                </c:pt>
              </c:strCache>
            </c:strRef>
          </c:tx>
          <c:spPr>
            <a:solidFill>
              <a:schemeClr val="accent3"/>
            </a:solidFill>
            <a:ln>
              <a:noFill/>
            </a:ln>
            <a:effectLst/>
          </c:spPr>
          <c:invertIfNegative val="0"/>
          <c:cat>
            <c:strRef>
              <c:f>'Operacijos pagal ASPĮ'!$A$4:$A$24</c:f>
              <c:strCache>
                <c:ptCount val="21"/>
                <c:pt idx="0">
                  <c:v>Šakių ligoninė</c:v>
                </c:pt>
                <c:pt idx="1">
                  <c:v>Jonavos ligoninė</c:v>
                </c:pt>
                <c:pt idx="2">
                  <c:v>Ukmergės ligoninė</c:v>
                </c:pt>
                <c:pt idx="3">
                  <c:v>Regioninė Telšių ligoninė</c:v>
                </c:pt>
                <c:pt idx="4">
                  <c:v>Raseinių ligoninė</c:v>
                </c:pt>
                <c:pt idx="5">
                  <c:v>Utenos ligoninė</c:v>
                </c:pt>
                <c:pt idx="6">
                  <c:v>Tauragės ligoninė</c:v>
                </c:pt>
                <c:pt idx="7">
                  <c:v>Regioninė Mažeikių ligoninė</c:v>
                </c:pt>
                <c:pt idx="8">
                  <c:v>Alytaus apskrities S. Kudirkos ligoninė</c:v>
                </c:pt>
                <c:pt idx="9">
                  <c:v>InMedica</c:v>
                </c:pt>
                <c:pt idx="10">
                  <c:v>Druskininkų ligoninė</c:v>
                </c:pt>
                <c:pt idx="11">
                  <c:v>Marijampolės ligoninė</c:v>
                </c:pt>
                <c:pt idx="12">
                  <c:v>Radviliškio ligoninė</c:v>
                </c:pt>
                <c:pt idx="13">
                  <c:v>Respublikinė Šiaulių ligoninė</c:v>
                </c:pt>
                <c:pt idx="14">
                  <c:v>Respublikinė Klaipėdos ligoninė</c:v>
                </c:pt>
                <c:pt idx="15">
                  <c:v>VUL Santaros klinikos</c:v>
                </c:pt>
                <c:pt idx="16">
                  <c:v>Respublikinė Panevėžio ligoninė</c:v>
                </c:pt>
                <c:pt idx="17">
                  <c:v>LSMU Kauno ligoninė</c:v>
                </c:pt>
                <c:pt idx="18">
                  <c:v>Klaipėdos universiteto ligoninė</c:v>
                </c:pt>
                <c:pt idx="19">
                  <c:v>LSMUL Kauno klinikos</c:v>
                </c:pt>
                <c:pt idx="20">
                  <c:v>Respublikinė Vilniaus universitetinė ligoninė</c:v>
                </c:pt>
              </c:strCache>
            </c:strRef>
          </c:cat>
          <c:val>
            <c:numRef>
              <c:f>'Operacijos pagal ASPĮ'!$D$4:$D$24</c:f>
              <c:numCache>
                <c:formatCode>General</c:formatCode>
                <c:ptCount val="21"/>
                <c:pt idx="0">
                  <c:v>40</c:v>
                </c:pt>
                <c:pt idx="1">
                  <c:v>51</c:v>
                </c:pt>
                <c:pt idx="2">
                  <c:v>109</c:v>
                </c:pt>
                <c:pt idx="3">
                  <c:v>111</c:v>
                </c:pt>
                <c:pt idx="4">
                  <c:v>124</c:v>
                </c:pt>
                <c:pt idx="5">
                  <c:v>149</c:v>
                </c:pt>
                <c:pt idx="6">
                  <c:v>162</c:v>
                </c:pt>
                <c:pt idx="7">
                  <c:v>148</c:v>
                </c:pt>
                <c:pt idx="8">
                  <c:v>171</c:v>
                </c:pt>
                <c:pt idx="10">
                  <c:v>165</c:v>
                </c:pt>
                <c:pt idx="11">
                  <c:v>163</c:v>
                </c:pt>
                <c:pt idx="12">
                  <c:v>294</c:v>
                </c:pt>
                <c:pt idx="13">
                  <c:v>388</c:v>
                </c:pt>
                <c:pt idx="14">
                  <c:v>410</c:v>
                </c:pt>
                <c:pt idx="15">
                  <c:v>479</c:v>
                </c:pt>
                <c:pt idx="16">
                  <c:v>524</c:v>
                </c:pt>
                <c:pt idx="17">
                  <c:v>818</c:v>
                </c:pt>
                <c:pt idx="18">
                  <c:v>917</c:v>
                </c:pt>
                <c:pt idx="19">
                  <c:v>1340</c:v>
                </c:pt>
                <c:pt idx="20">
                  <c:v>1627</c:v>
                </c:pt>
              </c:numCache>
            </c:numRef>
          </c:val>
          <c:extLst>
            <c:ext xmlns:c16="http://schemas.microsoft.com/office/drawing/2014/chart" uri="{C3380CC4-5D6E-409C-BE32-E72D297353CC}">
              <c16:uniqueId val="{00000002-574D-4502-A561-C83BE891C0AF}"/>
            </c:ext>
          </c:extLst>
        </c:ser>
        <c:ser>
          <c:idx val="3"/>
          <c:order val="3"/>
          <c:tx>
            <c:strRef>
              <c:f>'Operacijos pagal ASPĮ'!$E$3</c:f>
              <c:strCache>
                <c:ptCount val="1"/>
                <c:pt idx="0">
                  <c:v>2022 m.</c:v>
                </c:pt>
              </c:strCache>
            </c:strRef>
          </c:tx>
          <c:spPr>
            <a:solidFill>
              <a:schemeClr val="accent4"/>
            </a:solidFill>
            <a:ln>
              <a:noFill/>
            </a:ln>
            <a:effectLst/>
          </c:spPr>
          <c:invertIfNegative val="0"/>
          <c:cat>
            <c:strRef>
              <c:f>'Operacijos pagal ASPĮ'!$A$4:$A$24</c:f>
              <c:strCache>
                <c:ptCount val="21"/>
                <c:pt idx="0">
                  <c:v>Šakių ligoninė</c:v>
                </c:pt>
                <c:pt idx="1">
                  <c:v>Jonavos ligoninė</c:v>
                </c:pt>
                <c:pt idx="2">
                  <c:v>Ukmergės ligoninė</c:v>
                </c:pt>
                <c:pt idx="3">
                  <c:v>Regioninė Telšių ligoninė</c:v>
                </c:pt>
                <c:pt idx="4">
                  <c:v>Raseinių ligoninė</c:v>
                </c:pt>
                <c:pt idx="5">
                  <c:v>Utenos ligoninė</c:v>
                </c:pt>
                <c:pt idx="6">
                  <c:v>Tauragės ligoninė</c:v>
                </c:pt>
                <c:pt idx="7">
                  <c:v>Regioninė Mažeikių ligoninė</c:v>
                </c:pt>
                <c:pt idx="8">
                  <c:v>Alytaus apskrities S. Kudirkos ligoninė</c:v>
                </c:pt>
                <c:pt idx="9">
                  <c:v>InMedica</c:v>
                </c:pt>
                <c:pt idx="10">
                  <c:v>Druskininkų ligoninė</c:v>
                </c:pt>
                <c:pt idx="11">
                  <c:v>Marijampolės ligoninė</c:v>
                </c:pt>
                <c:pt idx="12">
                  <c:v>Radviliškio ligoninė</c:v>
                </c:pt>
                <c:pt idx="13">
                  <c:v>Respublikinė Šiaulių ligoninė</c:v>
                </c:pt>
                <c:pt idx="14">
                  <c:v>Respublikinė Klaipėdos ligoninė</c:v>
                </c:pt>
                <c:pt idx="15">
                  <c:v>VUL Santaros klinikos</c:v>
                </c:pt>
                <c:pt idx="16">
                  <c:v>Respublikinė Panevėžio ligoninė</c:v>
                </c:pt>
                <c:pt idx="17">
                  <c:v>LSMU Kauno ligoninė</c:v>
                </c:pt>
                <c:pt idx="18">
                  <c:v>Klaipėdos universiteto ligoninė</c:v>
                </c:pt>
                <c:pt idx="19">
                  <c:v>LSMUL Kauno klinikos</c:v>
                </c:pt>
                <c:pt idx="20">
                  <c:v>Respublikinė Vilniaus universitetinė ligoninė</c:v>
                </c:pt>
              </c:strCache>
            </c:strRef>
          </c:cat>
          <c:val>
            <c:numRef>
              <c:f>'Operacijos pagal ASPĮ'!$E$4:$E$24</c:f>
              <c:numCache>
                <c:formatCode>General</c:formatCode>
                <c:ptCount val="21"/>
                <c:pt idx="0">
                  <c:v>38</c:v>
                </c:pt>
                <c:pt idx="1">
                  <c:v>67</c:v>
                </c:pt>
                <c:pt idx="2">
                  <c:v>159</c:v>
                </c:pt>
                <c:pt idx="3">
                  <c:v>203</c:v>
                </c:pt>
                <c:pt idx="4">
                  <c:v>210</c:v>
                </c:pt>
                <c:pt idx="5">
                  <c:v>180</c:v>
                </c:pt>
                <c:pt idx="6">
                  <c:v>198</c:v>
                </c:pt>
                <c:pt idx="7">
                  <c:v>211</c:v>
                </c:pt>
                <c:pt idx="8">
                  <c:v>208</c:v>
                </c:pt>
                <c:pt idx="10">
                  <c:v>234</c:v>
                </c:pt>
                <c:pt idx="11">
                  <c:v>269</c:v>
                </c:pt>
                <c:pt idx="12">
                  <c:v>435</c:v>
                </c:pt>
                <c:pt idx="13">
                  <c:v>516</c:v>
                </c:pt>
                <c:pt idx="14">
                  <c:v>580</c:v>
                </c:pt>
                <c:pt idx="15">
                  <c:v>596</c:v>
                </c:pt>
                <c:pt idx="16">
                  <c:v>664</c:v>
                </c:pt>
                <c:pt idx="17">
                  <c:v>1036</c:v>
                </c:pt>
                <c:pt idx="18">
                  <c:v>1039</c:v>
                </c:pt>
                <c:pt idx="19">
                  <c:v>1674</c:v>
                </c:pt>
                <c:pt idx="20">
                  <c:v>1904</c:v>
                </c:pt>
              </c:numCache>
            </c:numRef>
          </c:val>
          <c:extLst>
            <c:ext xmlns:c16="http://schemas.microsoft.com/office/drawing/2014/chart" uri="{C3380CC4-5D6E-409C-BE32-E72D297353CC}">
              <c16:uniqueId val="{00000003-574D-4502-A561-C83BE891C0AF}"/>
            </c:ext>
          </c:extLst>
        </c:ser>
        <c:ser>
          <c:idx val="4"/>
          <c:order val="4"/>
          <c:tx>
            <c:strRef>
              <c:f>'Operacijos pagal ASPĮ'!$F$3</c:f>
              <c:strCache>
                <c:ptCount val="1"/>
                <c:pt idx="0">
                  <c:v>2023 m.</c:v>
                </c:pt>
              </c:strCache>
            </c:strRef>
          </c:tx>
          <c:spPr>
            <a:solidFill>
              <a:schemeClr val="accent5"/>
            </a:solidFill>
            <a:ln>
              <a:noFill/>
            </a:ln>
            <a:effectLst/>
          </c:spPr>
          <c:invertIfNegative val="0"/>
          <c:cat>
            <c:strRef>
              <c:f>'Operacijos pagal ASPĮ'!$A$4:$A$24</c:f>
              <c:strCache>
                <c:ptCount val="21"/>
                <c:pt idx="0">
                  <c:v>Šakių ligoninė</c:v>
                </c:pt>
                <c:pt idx="1">
                  <c:v>Jonavos ligoninė</c:v>
                </c:pt>
                <c:pt idx="2">
                  <c:v>Ukmergės ligoninė</c:v>
                </c:pt>
                <c:pt idx="3">
                  <c:v>Regioninė Telšių ligoninė</c:v>
                </c:pt>
                <c:pt idx="4">
                  <c:v>Raseinių ligoninė</c:v>
                </c:pt>
                <c:pt idx="5">
                  <c:v>Utenos ligoninė</c:v>
                </c:pt>
                <c:pt idx="6">
                  <c:v>Tauragės ligoninė</c:v>
                </c:pt>
                <c:pt idx="7">
                  <c:v>Regioninė Mažeikių ligoninė</c:v>
                </c:pt>
                <c:pt idx="8">
                  <c:v>Alytaus apskrities S. Kudirkos ligoninė</c:v>
                </c:pt>
                <c:pt idx="9">
                  <c:v>InMedica</c:v>
                </c:pt>
                <c:pt idx="10">
                  <c:v>Druskininkų ligoninė</c:v>
                </c:pt>
                <c:pt idx="11">
                  <c:v>Marijampolės ligoninė</c:v>
                </c:pt>
                <c:pt idx="12">
                  <c:v>Radviliškio ligoninė</c:v>
                </c:pt>
                <c:pt idx="13">
                  <c:v>Respublikinė Šiaulių ligoninė</c:v>
                </c:pt>
                <c:pt idx="14">
                  <c:v>Respublikinė Klaipėdos ligoninė</c:v>
                </c:pt>
                <c:pt idx="15">
                  <c:v>VUL Santaros klinikos</c:v>
                </c:pt>
                <c:pt idx="16">
                  <c:v>Respublikinė Panevėžio ligoninė</c:v>
                </c:pt>
                <c:pt idx="17">
                  <c:v>LSMU Kauno ligoninė</c:v>
                </c:pt>
                <c:pt idx="18">
                  <c:v>Klaipėdos universiteto ligoninė</c:v>
                </c:pt>
                <c:pt idx="19">
                  <c:v>LSMUL Kauno klinikos</c:v>
                </c:pt>
                <c:pt idx="20">
                  <c:v>Respublikinė Vilniaus universitetinė ligoninė</c:v>
                </c:pt>
              </c:strCache>
            </c:strRef>
          </c:cat>
          <c:val>
            <c:numRef>
              <c:f>'Operacijos pagal ASPĮ'!$F$4:$F$24</c:f>
              <c:numCache>
                <c:formatCode>General</c:formatCode>
                <c:ptCount val="21"/>
                <c:pt idx="0">
                  <c:v>53</c:v>
                </c:pt>
                <c:pt idx="1">
                  <c:v>172</c:v>
                </c:pt>
                <c:pt idx="2">
                  <c:v>186</c:v>
                </c:pt>
                <c:pt idx="3">
                  <c:v>184</c:v>
                </c:pt>
                <c:pt idx="4">
                  <c:v>185</c:v>
                </c:pt>
                <c:pt idx="5">
                  <c:v>202</c:v>
                </c:pt>
                <c:pt idx="6">
                  <c:v>175</c:v>
                </c:pt>
                <c:pt idx="7">
                  <c:v>208</c:v>
                </c:pt>
                <c:pt idx="8">
                  <c:v>251</c:v>
                </c:pt>
                <c:pt idx="9">
                  <c:v>313</c:v>
                </c:pt>
                <c:pt idx="10">
                  <c:v>279</c:v>
                </c:pt>
                <c:pt idx="11">
                  <c:v>386</c:v>
                </c:pt>
                <c:pt idx="12">
                  <c:v>484</c:v>
                </c:pt>
                <c:pt idx="13">
                  <c:v>514</c:v>
                </c:pt>
                <c:pt idx="14">
                  <c:v>645</c:v>
                </c:pt>
                <c:pt idx="15">
                  <c:v>659</c:v>
                </c:pt>
                <c:pt idx="16">
                  <c:v>670</c:v>
                </c:pt>
                <c:pt idx="17">
                  <c:v>1104</c:v>
                </c:pt>
                <c:pt idx="18">
                  <c:v>1208</c:v>
                </c:pt>
                <c:pt idx="19">
                  <c:v>1645</c:v>
                </c:pt>
                <c:pt idx="20">
                  <c:v>2434</c:v>
                </c:pt>
              </c:numCache>
            </c:numRef>
          </c:val>
          <c:extLst>
            <c:ext xmlns:c16="http://schemas.microsoft.com/office/drawing/2014/chart" uri="{C3380CC4-5D6E-409C-BE32-E72D297353CC}">
              <c16:uniqueId val="{00000004-574D-4502-A561-C83BE891C0AF}"/>
            </c:ext>
          </c:extLst>
        </c:ser>
        <c:ser>
          <c:idx val="5"/>
          <c:order val="5"/>
          <c:tx>
            <c:strRef>
              <c:f>'Operacijos pagal ASPĮ'!$G$3</c:f>
              <c:strCache>
                <c:ptCount val="1"/>
                <c:pt idx="0">
                  <c:v>2024 m.</c:v>
                </c:pt>
              </c:strCache>
            </c:strRef>
          </c:tx>
          <c:spPr>
            <a:solidFill>
              <a:schemeClr val="accent6"/>
            </a:solidFill>
            <a:ln>
              <a:noFill/>
            </a:ln>
            <a:effectLst/>
          </c:spPr>
          <c:invertIfNegative val="0"/>
          <c:cat>
            <c:strRef>
              <c:f>'Operacijos pagal ASPĮ'!$A$4:$A$24</c:f>
              <c:strCache>
                <c:ptCount val="21"/>
                <c:pt idx="0">
                  <c:v>Šakių ligoninė</c:v>
                </c:pt>
                <c:pt idx="1">
                  <c:v>Jonavos ligoninė</c:v>
                </c:pt>
                <c:pt idx="2">
                  <c:v>Ukmergės ligoninė</c:v>
                </c:pt>
                <c:pt idx="3">
                  <c:v>Regioninė Telšių ligoninė</c:v>
                </c:pt>
                <c:pt idx="4">
                  <c:v>Raseinių ligoninė</c:v>
                </c:pt>
                <c:pt idx="5">
                  <c:v>Utenos ligoninė</c:v>
                </c:pt>
                <c:pt idx="6">
                  <c:v>Tauragės ligoninė</c:v>
                </c:pt>
                <c:pt idx="7">
                  <c:v>Regioninė Mažeikių ligoninė</c:v>
                </c:pt>
                <c:pt idx="8">
                  <c:v>Alytaus apskrities S. Kudirkos ligoninė</c:v>
                </c:pt>
                <c:pt idx="9">
                  <c:v>InMedica</c:v>
                </c:pt>
                <c:pt idx="10">
                  <c:v>Druskininkų ligoninė</c:v>
                </c:pt>
                <c:pt idx="11">
                  <c:v>Marijampolės ligoninė</c:v>
                </c:pt>
                <c:pt idx="12">
                  <c:v>Radviliškio ligoninė</c:v>
                </c:pt>
                <c:pt idx="13">
                  <c:v>Respublikinė Šiaulių ligoninė</c:v>
                </c:pt>
                <c:pt idx="14">
                  <c:v>Respublikinė Klaipėdos ligoninė</c:v>
                </c:pt>
                <c:pt idx="15">
                  <c:v>VUL Santaros klinikos</c:v>
                </c:pt>
                <c:pt idx="16">
                  <c:v>Respublikinė Panevėžio ligoninė</c:v>
                </c:pt>
                <c:pt idx="17">
                  <c:v>LSMU Kauno ligoninė</c:v>
                </c:pt>
                <c:pt idx="18">
                  <c:v>Klaipėdos universiteto ligoninė</c:v>
                </c:pt>
                <c:pt idx="19">
                  <c:v>LSMUL Kauno klinikos</c:v>
                </c:pt>
                <c:pt idx="20">
                  <c:v>Respublikinė Vilniaus universitetinė ligoninė</c:v>
                </c:pt>
              </c:strCache>
            </c:strRef>
          </c:cat>
          <c:val>
            <c:numRef>
              <c:f>'Operacijos pagal ASPĮ'!$G$4:$G$24</c:f>
              <c:numCache>
                <c:formatCode>General</c:formatCode>
                <c:ptCount val="21"/>
                <c:pt idx="0">
                  <c:v>10</c:v>
                </c:pt>
                <c:pt idx="1">
                  <c:v>263</c:v>
                </c:pt>
                <c:pt idx="2">
                  <c:v>214</c:v>
                </c:pt>
                <c:pt idx="3">
                  <c:v>252</c:v>
                </c:pt>
                <c:pt idx="4">
                  <c:v>309</c:v>
                </c:pt>
                <c:pt idx="5">
                  <c:v>231</c:v>
                </c:pt>
                <c:pt idx="6">
                  <c:v>250</c:v>
                </c:pt>
                <c:pt idx="7">
                  <c:v>236</c:v>
                </c:pt>
                <c:pt idx="8">
                  <c:v>276</c:v>
                </c:pt>
                <c:pt idx="9">
                  <c:v>736</c:v>
                </c:pt>
                <c:pt idx="10">
                  <c:v>327</c:v>
                </c:pt>
                <c:pt idx="11">
                  <c:v>357</c:v>
                </c:pt>
                <c:pt idx="12">
                  <c:v>627</c:v>
                </c:pt>
                <c:pt idx="13">
                  <c:v>540</c:v>
                </c:pt>
                <c:pt idx="14">
                  <c:v>615</c:v>
                </c:pt>
                <c:pt idx="15">
                  <c:v>647</c:v>
                </c:pt>
                <c:pt idx="16">
                  <c:v>663</c:v>
                </c:pt>
                <c:pt idx="17">
                  <c:v>1103</c:v>
                </c:pt>
                <c:pt idx="18">
                  <c:v>1507</c:v>
                </c:pt>
                <c:pt idx="19">
                  <c:v>1589</c:v>
                </c:pt>
                <c:pt idx="20">
                  <c:v>2582</c:v>
                </c:pt>
              </c:numCache>
            </c:numRef>
          </c:val>
          <c:extLst>
            <c:ext xmlns:c16="http://schemas.microsoft.com/office/drawing/2014/chart" uri="{C3380CC4-5D6E-409C-BE32-E72D297353CC}">
              <c16:uniqueId val="{00000005-574D-4502-A561-C83BE891C0AF}"/>
            </c:ext>
          </c:extLst>
        </c:ser>
        <c:dLbls>
          <c:showLegendKey val="0"/>
          <c:showVal val="0"/>
          <c:showCatName val="0"/>
          <c:showSerName val="0"/>
          <c:showPercent val="0"/>
          <c:showBubbleSize val="0"/>
        </c:dLbls>
        <c:gapWidth val="150"/>
        <c:overlap val="100"/>
        <c:axId val="1161733456"/>
        <c:axId val="1161737416"/>
      </c:barChart>
      <c:catAx>
        <c:axId val="11617334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1161737416"/>
        <c:crosses val="autoZero"/>
        <c:auto val="1"/>
        <c:lblAlgn val="ctr"/>
        <c:lblOffset val="100"/>
        <c:noMultiLvlLbl val="0"/>
      </c:catAx>
      <c:valAx>
        <c:axId val="1161737416"/>
        <c:scaling>
          <c:orientation val="minMax"/>
          <c:max val="100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617334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a:t>2024 m. atliktos pirminės endoprotezavimo operacijos pagal ASPĮ</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8083846092734598"/>
          <c:y val="0.10526601601372311"/>
          <c:w val="0.80315382565293925"/>
          <c:h val="0.76397200581837754"/>
        </c:manualLayout>
      </c:layout>
      <c:bar3DChart>
        <c:barDir val="bar"/>
        <c:grouping val="stacked"/>
        <c:varyColors val="0"/>
        <c:ser>
          <c:idx val="0"/>
          <c:order val="0"/>
          <c:tx>
            <c:strRef>
              <c:f>'2024 m. PSDF operacijos'!$B$3</c:f>
              <c:strCache>
                <c:ptCount val="1"/>
                <c:pt idx="0">
                  <c:v>Alkūnės</c:v>
                </c:pt>
              </c:strCache>
            </c:strRef>
          </c:tx>
          <c:spPr>
            <a:solidFill>
              <a:srgbClr val="FFFF00"/>
            </a:solidFill>
            <a:ln>
              <a:noFill/>
            </a:ln>
            <a:effectLst/>
            <a:sp3d/>
          </c:spPr>
          <c:invertIfNegative val="0"/>
          <c:cat>
            <c:strRef>
              <c:f>'2024 m. PSDF operacijos'!$A$4:$A$24</c:f>
              <c:strCache>
                <c:ptCount val="21"/>
                <c:pt idx="0">
                  <c:v>Šakių ligoninė</c:v>
                </c:pt>
                <c:pt idx="1">
                  <c:v>Ukmergės ligoninė</c:v>
                </c:pt>
                <c:pt idx="2">
                  <c:v>Utenos ligoninė</c:v>
                </c:pt>
                <c:pt idx="3">
                  <c:v>Regioninė Mažeikių ligoninė</c:v>
                </c:pt>
                <c:pt idx="4">
                  <c:v>Tauragės ligoninė</c:v>
                </c:pt>
                <c:pt idx="5">
                  <c:v>Regioninė Telšių ligoninė</c:v>
                </c:pt>
                <c:pt idx="6">
                  <c:v>Jonavos ligoninė</c:v>
                </c:pt>
                <c:pt idx="7">
                  <c:v>Alytaus apskrities S. Kudirkos ligoninė</c:v>
                </c:pt>
                <c:pt idx="8">
                  <c:v>Raseinių ligoninė</c:v>
                </c:pt>
                <c:pt idx="9">
                  <c:v>Druskininkų ligoninė</c:v>
                </c:pt>
                <c:pt idx="10">
                  <c:v>Marijampolės ligoninė</c:v>
                </c:pt>
                <c:pt idx="11">
                  <c:v>Respublikinė Šiaulių ligoninė</c:v>
                </c:pt>
                <c:pt idx="12">
                  <c:v>Respublikinė Klaipėdos ligoninė</c:v>
                </c:pt>
                <c:pt idx="13">
                  <c:v>VUL Santaros klinikos</c:v>
                </c:pt>
                <c:pt idx="14">
                  <c:v>Respublikinė Panevėžio ligoninė</c:v>
                </c:pt>
                <c:pt idx="15">
                  <c:v>Radviliškio ligoninė</c:v>
                </c:pt>
                <c:pt idx="16">
                  <c:v>InMedica</c:v>
                </c:pt>
                <c:pt idx="17">
                  <c:v>LSMUL Kauno klinikos</c:v>
                </c:pt>
                <c:pt idx="18">
                  <c:v>Klaipėdos universiteto ligoninė</c:v>
                </c:pt>
                <c:pt idx="19">
                  <c:v>LSMU Kauno ligoninė</c:v>
                </c:pt>
                <c:pt idx="20">
                  <c:v>Respublikinė Vilniaus universitetinė ligoninė</c:v>
                </c:pt>
              </c:strCache>
            </c:strRef>
          </c:cat>
          <c:val>
            <c:numRef>
              <c:f>'2024 m. PSDF operacijos'!$B$4:$B$24</c:f>
              <c:numCache>
                <c:formatCode>General</c:formatCode>
                <c:ptCount val="21"/>
                <c:pt idx="5">
                  <c:v>1</c:v>
                </c:pt>
                <c:pt idx="13">
                  <c:v>2</c:v>
                </c:pt>
                <c:pt idx="17">
                  <c:v>1</c:v>
                </c:pt>
                <c:pt idx="18">
                  <c:v>5</c:v>
                </c:pt>
                <c:pt idx="19">
                  <c:v>17</c:v>
                </c:pt>
                <c:pt idx="20">
                  <c:v>5</c:v>
                </c:pt>
              </c:numCache>
            </c:numRef>
          </c:val>
          <c:extLst>
            <c:ext xmlns:c16="http://schemas.microsoft.com/office/drawing/2014/chart" uri="{C3380CC4-5D6E-409C-BE32-E72D297353CC}">
              <c16:uniqueId val="{00000000-BF30-4E0D-8ED3-830449D6E00D}"/>
            </c:ext>
          </c:extLst>
        </c:ser>
        <c:ser>
          <c:idx val="1"/>
          <c:order val="1"/>
          <c:tx>
            <c:strRef>
              <c:f>'2024 m. PSDF operacijos'!$C$3</c:f>
              <c:strCache>
                <c:ptCount val="1"/>
                <c:pt idx="0">
                  <c:v>Čiurnos</c:v>
                </c:pt>
              </c:strCache>
            </c:strRef>
          </c:tx>
          <c:spPr>
            <a:solidFill>
              <a:schemeClr val="accent2"/>
            </a:solidFill>
            <a:ln>
              <a:noFill/>
            </a:ln>
            <a:effectLst/>
            <a:sp3d/>
          </c:spPr>
          <c:invertIfNegative val="0"/>
          <c:cat>
            <c:strRef>
              <c:f>'2024 m. PSDF operacijos'!$A$4:$A$24</c:f>
              <c:strCache>
                <c:ptCount val="21"/>
                <c:pt idx="0">
                  <c:v>Šakių ligoninė</c:v>
                </c:pt>
                <c:pt idx="1">
                  <c:v>Ukmergės ligoninė</c:v>
                </c:pt>
                <c:pt idx="2">
                  <c:v>Utenos ligoninė</c:v>
                </c:pt>
                <c:pt idx="3">
                  <c:v>Regioninė Mažeikių ligoninė</c:v>
                </c:pt>
                <c:pt idx="4">
                  <c:v>Tauragės ligoninė</c:v>
                </c:pt>
                <c:pt idx="5">
                  <c:v>Regioninė Telšių ligoninė</c:v>
                </c:pt>
                <c:pt idx="6">
                  <c:v>Jonavos ligoninė</c:v>
                </c:pt>
                <c:pt idx="7">
                  <c:v>Alytaus apskrities S. Kudirkos ligoninė</c:v>
                </c:pt>
                <c:pt idx="8">
                  <c:v>Raseinių ligoninė</c:v>
                </c:pt>
                <c:pt idx="9">
                  <c:v>Druskininkų ligoninė</c:v>
                </c:pt>
                <c:pt idx="10">
                  <c:v>Marijampolės ligoninė</c:v>
                </c:pt>
                <c:pt idx="11">
                  <c:v>Respublikinė Šiaulių ligoninė</c:v>
                </c:pt>
                <c:pt idx="12">
                  <c:v>Respublikinė Klaipėdos ligoninė</c:v>
                </c:pt>
                <c:pt idx="13">
                  <c:v>VUL Santaros klinikos</c:v>
                </c:pt>
                <c:pt idx="14">
                  <c:v>Respublikinė Panevėžio ligoninė</c:v>
                </c:pt>
                <c:pt idx="15">
                  <c:v>Radviliškio ligoninė</c:v>
                </c:pt>
                <c:pt idx="16">
                  <c:v>InMedica</c:v>
                </c:pt>
                <c:pt idx="17">
                  <c:v>LSMUL Kauno klinikos</c:v>
                </c:pt>
                <c:pt idx="18">
                  <c:v>Klaipėdos universiteto ligoninė</c:v>
                </c:pt>
                <c:pt idx="19">
                  <c:v>LSMU Kauno ligoninė</c:v>
                </c:pt>
                <c:pt idx="20">
                  <c:v>Respublikinė Vilniaus universitetinė ligoninė</c:v>
                </c:pt>
              </c:strCache>
            </c:strRef>
          </c:cat>
          <c:val>
            <c:numRef>
              <c:f>'2024 m. PSDF operacijos'!$C$4:$C$24</c:f>
              <c:numCache>
                <c:formatCode>General</c:formatCode>
                <c:ptCount val="21"/>
                <c:pt idx="12">
                  <c:v>1</c:v>
                </c:pt>
                <c:pt idx="14">
                  <c:v>7</c:v>
                </c:pt>
                <c:pt idx="18">
                  <c:v>4</c:v>
                </c:pt>
                <c:pt idx="19">
                  <c:v>14</c:v>
                </c:pt>
                <c:pt idx="20">
                  <c:v>12</c:v>
                </c:pt>
              </c:numCache>
            </c:numRef>
          </c:val>
          <c:extLst>
            <c:ext xmlns:c16="http://schemas.microsoft.com/office/drawing/2014/chart" uri="{C3380CC4-5D6E-409C-BE32-E72D297353CC}">
              <c16:uniqueId val="{00000001-BF30-4E0D-8ED3-830449D6E00D}"/>
            </c:ext>
          </c:extLst>
        </c:ser>
        <c:ser>
          <c:idx val="2"/>
          <c:order val="2"/>
          <c:tx>
            <c:strRef>
              <c:f>'2024 m. PSDF operacijos'!$D$3</c:f>
              <c:strCache>
                <c:ptCount val="1"/>
                <c:pt idx="0">
                  <c:v>Kelio</c:v>
                </c:pt>
              </c:strCache>
            </c:strRef>
          </c:tx>
          <c:spPr>
            <a:solidFill>
              <a:schemeClr val="accent3"/>
            </a:solidFill>
            <a:ln>
              <a:noFill/>
            </a:ln>
            <a:effectLst/>
            <a:sp3d/>
          </c:spPr>
          <c:invertIfNegative val="0"/>
          <c:cat>
            <c:strRef>
              <c:f>'2024 m. PSDF operacijos'!$A$4:$A$24</c:f>
              <c:strCache>
                <c:ptCount val="21"/>
                <c:pt idx="0">
                  <c:v>Šakių ligoninė</c:v>
                </c:pt>
                <c:pt idx="1">
                  <c:v>Ukmergės ligoninė</c:v>
                </c:pt>
                <c:pt idx="2">
                  <c:v>Utenos ligoninė</c:v>
                </c:pt>
                <c:pt idx="3">
                  <c:v>Regioninė Mažeikių ligoninė</c:v>
                </c:pt>
                <c:pt idx="4">
                  <c:v>Tauragės ligoninė</c:v>
                </c:pt>
                <c:pt idx="5">
                  <c:v>Regioninė Telšių ligoninė</c:v>
                </c:pt>
                <c:pt idx="6">
                  <c:v>Jonavos ligoninė</c:v>
                </c:pt>
                <c:pt idx="7">
                  <c:v>Alytaus apskrities S. Kudirkos ligoninė</c:v>
                </c:pt>
                <c:pt idx="8">
                  <c:v>Raseinių ligoninė</c:v>
                </c:pt>
                <c:pt idx="9">
                  <c:v>Druskininkų ligoninė</c:v>
                </c:pt>
                <c:pt idx="10">
                  <c:v>Marijampolės ligoninė</c:v>
                </c:pt>
                <c:pt idx="11">
                  <c:v>Respublikinė Šiaulių ligoninė</c:v>
                </c:pt>
                <c:pt idx="12">
                  <c:v>Respublikinė Klaipėdos ligoninė</c:v>
                </c:pt>
                <c:pt idx="13">
                  <c:v>VUL Santaros klinikos</c:v>
                </c:pt>
                <c:pt idx="14">
                  <c:v>Respublikinė Panevėžio ligoninė</c:v>
                </c:pt>
                <c:pt idx="15">
                  <c:v>Radviliškio ligoninė</c:v>
                </c:pt>
                <c:pt idx="16">
                  <c:v>InMedica</c:v>
                </c:pt>
                <c:pt idx="17">
                  <c:v>LSMUL Kauno klinikos</c:v>
                </c:pt>
                <c:pt idx="18">
                  <c:v>Klaipėdos universiteto ligoninė</c:v>
                </c:pt>
                <c:pt idx="19">
                  <c:v>LSMU Kauno ligoninė</c:v>
                </c:pt>
                <c:pt idx="20">
                  <c:v>Respublikinė Vilniaus universitetinė ligoninė</c:v>
                </c:pt>
              </c:strCache>
            </c:strRef>
          </c:cat>
          <c:val>
            <c:numRef>
              <c:f>'2024 m. PSDF operacijos'!$D$4:$D$24</c:f>
              <c:numCache>
                <c:formatCode>General</c:formatCode>
                <c:ptCount val="21"/>
                <c:pt idx="0">
                  <c:v>7</c:v>
                </c:pt>
                <c:pt idx="1">
                  <c:v>94</c:v>
                </c:pt>
                <c:pt idx="2">
                  <c:v>74</c:v>
                </c:pt>
                <c:pt idx="3">
                  <c:v>130</c:v>
                </c:pt>
                <c:pt idx="4">
                  <c:v>131</c:v>
                </c:pt>
                <c:pt idx="5">
                  <c:v>119</c:v>
                </c:pt>
                <c:pt idx="6">
                  <c:v>144</c:v>
                </c:pt>
                <c:pt idx="7">
                  <c:v>139</c:v>
                </c:pt>
                <c:pt idx="8">
                  <c:v>168</c:v>
                </c:pt>
                <c:pt idx="9">
                  <c:v>215</c:v>
                </c:pt>
                <c:pt idx="10">
                  <c:v>203</c:v>
                </c:pt>
                <c:pt idx="11">
                  <c:v>178</c:v>
                </c:pt>
                <c:pt idx="12">
                  <c:v>224</c:v>
                </c:pt>
                <c:pt idx="13">
                  <c:v>227</c:v>
                </c:pt>
                <c:pt idx="14">
                  <c:v>185</c:v>
                </c:pt>
                <c:pt idx="15">
                  <c:v>294</c:v>
                </c:pt>
                <c:pt idx="16">
                  <c:v>383</c:v>
                </c:pt>
                <c:pt idx="17">
                  <c:v>317</c:v>
                </c:pt>
                <c:pt idx="18">
                  <c:v>506</c:v>
                </c:pt>
                <c:pt idx="19">
                  <c:v>508</c:v>
                </c:pt>
                <c:pt idx="20">
                  <c:v>691</c:v>
                </c:pt>
              </c:numCache>
            </c:numRef>
          </c:val>
          <c:extLst>
            <c:ext xmlns:c16="http://schemas.microsoft.com/office/drawing/2014/chart" uri="{C3380CC4-5D6E-409C-BE32-E72D297353CC}">
              <c16:uniqueId val="{00000002-BF30-4E0D-8ED3-830449D6E00D}"/>
            </c:ext>
          </c:extLst>
        </c:ser>
        <c:ser>
          <c:idx val="3"/>
          <c:order val="3"/>
          <c:tx>
            <c:strRef>
              <c:f>'2024 m. PSDF operacijos'!$E$3</c:f>
              <c:strCache>
                <c:ptCount val="1"/>
                <c:pt idx="0">
                  <c:v>Klubo</c:v>
                </c:pt>
              </c:strCache>
            </c:strRef>
          </c:tx>
          <c:spPr>
            <a:solidFill>
              <a:schemeClr val="accent6">
                <a:lumMod val="60000"/>
                <a:lumOff val="40000"/>
              </a:schemeClr>
            </a:solidFill>
            <a:ln>
              <a:noFill/>
            </a:ln>
            <a:effectLst/>
            <a:sp3d/>
          </c:spPr>
          <c:invertIfNegative val="0"/>
          <c:cat>
            <c:strRef>
              <c:f>'2024 m. PSDF operacijos'!$A$4:$A$24</c:f>
              <c:strCache>
                <c:ptCount val="21"/>
                <c:pt idx="0">
                  <c:v>Šakių ligoninė</c:v>
                </c:pt>
                <c:pt idx="1">
                  <c:v>Ukmergės ligoninė</c:v>
                </c:pt>
                <c:pt idx="2">
                  <c:v>Utenos ligoninė</c:v>
                </c:pt>
                <c:pt idx="3">
                  <c:v>Regioninė Mažeikių ligoninė</c:v>
                </c:pt>
                <c:pt idx="4">
                  <c:v>Tauragės ligoninė</c:v>
                </c:pt>
                <c:pt idx="5">
                  <c:v>Regioninė Telšių ligoninė</c:v>
                </c:pt>
                <c:pt idx="6">
                  <c:v>Jonavos ligoninė</c:v>
                </c:pt>
                <c:pt idx="7">
                  <c:v>Alytaus apskrities S. Kudirkos ligoninė</c:v>
                </c:pt>
                <c:pt idx="8">
                  <c:v>Raseinių ligoninė</c:v>
                </c:pt>
                <c:pt idx="9">
                  <c:v>Druskininkų ligoninė</c:v>
                </c:pt>
                <c:pt idx="10">
                  <c:v>Marijampolės ligoninė</c:v>
                </c:pt>
                <c:pt idx="11">
                  <c:v>Respublikinė Šiaulių ligoninė</c:v>
                </c:pt>
                <c:pt idx="12">
                  <c:v>Respublikinė Klaipėdos ligoninė</c:v>
                </c:pt>
                <c:pt idx="13">
                  <c:v>VUL Santaros klinikos</c:v>
                </c:pt>
                <c:pt idx="14">
                  <c:v>Respublikinė Panevėžio ligoninė</c:v>
                </c:pt>
                <c:pt idx="15">
                  <c:v>Radviliškio ligoninė</c:v>
                </c:pt>
                <c:pt idx="16">
                  <c:v>InMedica</c:v>
                </c:pt>
                <c:pt idx="17">
                  <c:v>LSMUL Kauno klinikos</c:v>
                </c:pt>
                <c:pt idx="18">
                  <c:v>Klaipėdos universiteto ligoninė</c:v>
                </c:pt>
                <c:pt idx="19">
                  <c:v>LSMU Kauno ligoninė</c:v>
                </c:pt>
                <c:pt idx="20">
                  <c:v>Respublikinė Vilniaus universitetinė ligoninė</c:v>
                </c:pt>
              </c:strCache>
            </c:strRef>
          </c:cat>
          <c:val>
            <c:numRef>
              <c:f>'2024 m. PSDF operacijos'!$E$4:$E$24</c:f>
              <c:numCache>
                <c:formatCode>General</c:formatCode>
                <c:ptCount val="21"/>
                <c:pt idx="0">
                  <c:v>3</c:v>
                </c:pt>
                <c:pt idx="1">
                  <c:v>120</c:v>
                </c:pt>
                <c:pt idx="2">
                  <c:v>157</c:v>
                </c:pt>
                <c:pt idx="3">
                  <c:v>104</c:v>
                </c:pt>
                <c:pt idx="4">
                  <c:v>119</c:v>
                </c:pt>
                <c:pt idx="5">
                  <c:v>68</c:v>
                </c:pt>
                <c:pt idx="6">
                  <c:v>119</c:v>
                </c:pt>
                <c:pt idx="7">
                  <c:v>133</c:v>
                </c:pt>
                <c:pt idx="8">
                  <c:v>141</c:v>
                </c:pt>
                <c:pt idx="9">
                  <c:v>112</c:v>
                </c:pt>
                <c:pt idx="10">
                  <c:v>136</c:v>
                </c:pt>
                <c:pt idx="11">
                  <c:v>269</c:v>
                </c:pt>
                <c:pt idx="12">
                  <c:v>226</c:v>
                </c:pt>
                <c:pt idx="13">
                  <c:v>341</c:v>
                </c:pt>
                <c:pt idx="14">
                  <c:v>376</c:v>
                </c:pt>
                <c:pt idx="15">
                  <c:v>290</c:v>
                </c:pt>
                <c:pt idx="16">
                  <c:v>320</c:v>
                </c:pt>
                <c:pt idx="17">
                  <c:v>612</c:v>
                </c:pt>
                <c:pt idx="18">
                  <c:v>693</c:v>
                </c:pt>
                <c:pt idx="19">
                  <c:v>693</c:v>
                </c:pt>
                <c:pt idx="20">
                  <c:v>1401</c:v>
                </c:pt>
              </c:numCache>
            </c:numRef>
          </c:val>
          <c:extLst>
            <c:ext xmlns:c16="http://schemas.microsoft.com/office/drawing/2014/chart" uri="{C3380CC4-5D6E-409C-BE32-E72D297353CC}">
              <c16:uniqueId val="{00000003-BF30-4E0D-8ED3-830449D6E00D}"/>
            </c:ext>
          </c:extLst>
        </c:ser>
        <c:ser>
          <c:idx val="4"/>
          <c:order val="4"/>
          <c:tx>
            <c:strRef>
              <c:f>'2024 m. PSDF operacijos'!$F$3</c:f>
              <c:strCache>
                <c:ptCount val="1"/>
                <c:pt idx="0">
                  <c:v>Peties</c:v>
                </c:pt>
              </c:strCache>
            </c:strRef>
          </c:tx>
          <c:spPr>
            <a:solidFill>
              <a:schemeClr val="accent2">
                <a:lumMod val="50000"/>
              </a:schemeClr>
            </a:solidFill>
            <a:ln>
              <a:noFill/>
            </a:ln>
            <a:effectLst/>
            <a:sp3d/>
          </c:spPr>
          <c:invertIfNegative val="0"/>
          <c:cat>
            <c:strRef>
              <c:f>'2024 m. PSDF operacijos'!$A$4:$A$24</c:f>
              <c:strCache>
                <c:ptCount val="21"/>
                <c:pt idx="0">
                  <c:v>Šakių ligoninė</c:v>
                </c:pt>
                <c:pt idx="1">
                  <c:v>Ukmergės ligoninė</c:v>
                </c:pt>
                <c:pt idx="2">
                  <c:v>Utenos ligoninė</c:v>
                </c:pt>
                <c:pt idx="3">
                  <c:v>Regioninė Mažeikių ligoninė</c:v>
                </c:pt>
                <c:pt idx="4">
                  <c:v>Tauragės ligoninė</c:v>
                </c:pt>
                <c:pt idx="5">
                  <c:v>Regioninė Telšių ligoninė</c:v>
                </c:pt>
                <c:pt idx="6">
                  <c:v>Jonavos ligoninė</c:v>
                </c:pt>
                <c:pt idx="7">
                  <c:v>Alytaus apskrities S. Kudirkos ligoninė</c:v>
                </c:pt>
                <c:pt idx="8">
                  <c:v>Raseinių ligoninė</c:v>
                </c:pt>
                <c:pt idx="9">
                  <c:v>Druskininkų ligoninė</c:v>
                </c:pt>
                <c:pt idx="10">
                  <c:v>Marijampolės ligoninė</c:v>
                </c:pt>
                <c:pt idx="11">
                  <c:v>Respublikinė Šiaulių ligoninė</c:v>
                </c:pt>
                <c:pt idx="12">
                  <c:v>Respublikinė Klaipėdos ligoninė</c:v>
                </c:pt>
                <c:pt idx="13">
                  <c:v>VUL Santaros klinikos</c:v>
                </c:pt>
                <c:pt idx="14">
                  <c:v>Respublikinė Panevėžio ligoninė</c:v>
                </c:pt>
                <c:pt idx="15">
                  <c:v>Radviliškio ligoninė</c:v>
                </c:pt>
                <c:pt idx="16">
                  <c:v>InMedica</c:v>
                </c:pt>
                <c:pt idx="17">
                  <c:v>LSMUL Kauno klinikos</c:v>
                </c:pt>
                <c:pt idx="18">
                  <c:v>Klaipėdos universiteto ligoninė</c:v>
                </c:pt>
                <c:pt idx="19">
                  <c:v>LSMU Kauno ligoninė</c:v>
                </c:pt>
                <c:pt idx="20">
                  <c:v>Respublikinė Vilniaus universitetinė ligoninė</c:v>
                </c:pt>
              </c:strCache>
            </c:strRef>
          </c:cat>
          <c:val>
            <c:numRef>
              <c:f>'2024 m. PSDF operacijos'!$F$4:$F$24</c:f>
              <c:numCache>
                <c:formatCode>General</c:formatCode>
                <c:ptCount val="21"/>
                <c:pt idx="3">
                  <c:v>1</c:v>
                </c:pt>
                <c:pt idx="5">
                  <c:v>40</c:v>
                </c:pt>
                <c:pt idx="10">
                  <c:v>14</c:v>
                </c:pt>
                <c:pt idx="11">
                  <c:v>16</c:v>
                </c:pt>
                <c:pt idx="12">
                  <c:v>26</c:v>
                </c:pt>
                <c:pt idx="13">
                  <c:v>23</c:v>
                </c:pt>
                <c:pt idx="14">
                  <c:v>21</c:v>
                </c:pt>
                <c:pt idx="15">
                  <c:v>15</c:v>
                </c:pt>
                <c:pt idx="16">
                  <c:v>23</c:v>
                </c:pt>
                <c:pt idx="17">
                  <c:v>23</c:v>
                </c:pt>
                <c:pt idx="18">
                  <c:v>18</c:v>
                </c:pt>
                <c:pt idx="19">
                  <c:v>45</c:v>
                </c:pt>
                <c:pt idx="20">
                  <c:v>163</c:v>
                </c:pt>
              </c:numCache>
            </c:numRef>
          </c:val>
          <c:extLst>
            <c:ext xmlns:c16="http://schemas.microsoft.com/office/drawing/2014/chart" uri="{C3380CC4-5D6E-409C-BE32-E72D297353CC}">
              <c16:uniqueId val="{00000004-BF30-4E0D-8ED3-830449D6E00D}"/>
            </c:ext>
          </c:extLst>
        </c:ser>
        <c:ser>
          <c:idx val="5"/>
          <c:order val="5"/>
          <c:tx>
            <c:strRef>
              <c:f>'2024 m. PSDF operacijos'!$G$3</c:f>
              <c:strCache>
                <c:ptCount val="1"/>
                <c:pt idx="0">
                  <c:v>Riešinio nykščio</c:v>
                </c:pt>
              </c:strCache>
            </c:strRef>
          </c:tx>
          <c:spPr>
            <a:solidFill>
              <a:srgbClr val="00B0F0"/>
            </a:solidFill>
            <a:ln>
              <a:noFill/>
            </a:ln>
            <a:effectLst/>
            <a:sp3d/>
          </c:spPr>
          <c:invertIfNegative val="0"/>
          <c:cat>
            <c:strRef>
              <c:f>'2024 m. PSDF operacijos'!$A$4:$A$24</c:f>
              <c:strCache>
                <c:ptCount val="21"/>
                <c:pt idx="0">
                  <c:v>Šakių ligoninė</c:v>
                </c:pt>
                <c:pt idx="1">
                  <c:v>Ukmergės ligoninė</c:v>
                </c:pt>
                <c:pt idx="2">
                  <c:v>Utenos ligoninė</c:v>
                </c:pt>
                <c:pt idx="3">
                  <c:v>Regioninė Mažeikių ligoninė</c:v>
                </c:pt>
                <c:pt idx="4">
                  <c:v>Tauragės ligoninė</c:v>
                </c:pt>
                <c:pt idx="5">
                  <c:v>Regioninė Telšių ligoninė</c:v>
                </c:pt>
                <c:pt idx="6">
                  <c:v>Jonavos ligoninė</c:v>
                </c:pt>
                <c:pt idx="7">
                  <c:v>Alytaus apskrities S. Kudirkos ligoninė</c:v>
                </c:pt>
                <c:pt idx="8">
                  <c:v>Raseinių ligoninė</c:v>
                </c:pt>
                <c:pt idx="9">
                  <c:v>Druskininkų ligoninė</c:v>
                </c:pt>
                <c:pt idx="10">
                  <c:v>Marijampolės ligoninė</c:v>
                </c:pt>
                <c:pt idx="11">
                  <c:v>Respublikinė Šiaulių ligoninė</c:v>
                </c:pt>
                <c:pt idx="12">
                  <c:v>Respublikinė Klaipėdos ligoninė</c:v>
                </c:pt>
                <c:pt idx="13">
                  <c:v>VUL Santaros klinikos</c:v>
                </c:pt>
                <c:pt idx="14">
                  <c:v>Respublikinė Panevėžio ligoninė</c:v>
                </c:pt>
                <c:pt idx="15">
                  <c:v>Radviliškio ligoninė</c:v>
                </c:pt>
                <c:pt idx="16">
                  <c:v>InMedica</c:v>
                </c:pt>
                <c:pt idx="17">
                  <c:v>LSMUL Kauno klinikos</c:v>
                </c:pt>
                <c:pt idx="18">
                  <c:v>Klaipėdos universiteto ligoninė</c:v>
                </c:pt>
                <c:pt idx="19">
                  <c:v>LSMU Kauno ligoninė</c:v>
                </c:pt>
                <c:pt idx="20">
                  <c:v>Respublikinė Vilniaus universitetinė ligoninė</c:v>
                </c:pt>
              </c:strCache>
            </c:strRef>
          </c:cat>
          <c:val>
            <c:numRef>
              <c:f>'2024 m. PSDF operacijos'!$G$4:$G$24</c:f>
              <c:numCache>
                <c:formatCode>General</c:formatCode>
                <c:ptCount val="21"/>
                <c:pt idx="5">
                  <c:v>24</c:v>
                </c:pt>
                <c:pt idx="7">
                  <c:v>4</c:v>
                </c:pt>
                <c:pt idx="10">
                  <c:v>4</c:v>
                </c:pt>
                <c:pt idx="12">
                  <c:v>60</c:v>
                </c:pt>
                <c:pt idx="14">
                  <c:v>10</c:v>
                </c:pt>
                <c:pt idx="15">
                  <c:v>28</c:v>
                </c:pt>
                <c:pt idx="20">
                  <c:v>40</c:v>
                </c:pt>
              </c:numCache>
            </c:numRef>
          </c:val>
          <c:extLst>
            <c:ext xmlns:c16="http://schemas.microsoft.com/office/drawing/2014/chart" uri="{C3380CC4-5D6E-409C-BE32-E72D297353CC}">
              <c16:uniqueId val="{00000005-BF30-4E0D-8ED3-830449D6E00D}"/>
            </c:ext>
          </c:extLst>
        </c:ser>
        <c:dLbls>
          <c:showLegendKey val="0"/>
          <c:showVal val="0"/>
          <c:showCatName val="0"/>
          <c:showSerName val="0"/>
          <c:showPercent val="0"/>
          <c:showBubbleSize val="0"/>
        </c:dLbls>
        <c:gapWidth val="50"/>
        <c:gapDepth val="106"/>
        <c:shape val="box"/>
        <c:axId val="821211224"/>
        <c:axId val="821211584"/>
        <c:axId val="0"/>
      </c:bar3DChart>
      <c:catAx>
        <c:axId val="82121122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821211584"/>
        <c:crosses val="autoZero"/>
        <c:auto val="1"/>
        <c:lblAlgn val="ctr"/>
        <c:lblOffset val="100"/>
        <c:noMultiLvlLbl val="0"/>
      </c:catAx>
      <c:valAx>
        <c:axId val="821211584"/>
        <c:scaling>
          <c:orientation val="minMax"/>
          <c:max val="2300"/>
          <c:min val="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821211224"/>
        <c:crosses val="autoZero"/>
        <c:crossBetween val="between"/>
        <c:majorUnit val="100"/>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a:t>2024 m. atliktos pirminės endoprotezavimo operacijos pagal sąnario lokalizaciją</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view3D>
      <c:rotX val="30"/>
      <c:rotY val="22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10561524289298846"/>
          <c:w val="0.92404601136901898"/>
          <c:h val="0.88743804792470971"/>
        </c:manualLayout>
      </c:layout>
      <c:pie3DChart>
        <c:varyColors val="1"/>
        <c:ser>
          <c:idx val="0"/>
          <c:order val="0"/>
          <c:tx>
            <c:strRef>
              <c:f>'2024 m. PSDF operacijos'!$B$29</c:f>
              <c:strCache>
                <c:ptCount val="1"/>
                <c:pt idx="0">
                  <c:v>Atliktų operacijų skaičius</c:v>
                </c:pt>
              </c:strCache>
            </c:strRef>
          </c:tx>
          <c:explosion val="20"/>
          <c:dPt>
            <c:idx val="0"/>
            <c:bubble3D val="0"/>
            <c:explosion val="3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C385-48C0-BA76-C77ACEF817A0}"/>
              </c:ext>
            </c:extLst>
          </c:dPt>
          <c:dPt>
            <c:idx val="1"/>
            <c:bubble3D val="0"/>
            <c:explosion val="4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C385-48C0-BA76-C77ACEF817A0}"/>
              </c:ext>
            </c:extLst>
          </c:dPt>
          <c:dPt>
            <c:idx val="2"/>
            <c:bubble3D val="0"/>
            <c:explosion val="1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C385-48C0-BA76-C77ACEF817A0}"/>
              </c:ext>
            </c:extLst>
          </c:dPt>
          <c:dPt>
            <c:idx val="3"/>
            <c:bubble3D val="0"/>
            <c:explosion val="4"/>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C385-48C0-BA76-C77ACEF817A0}"/>
              </c:ext>
            </c:extLst>
          </c:dPt>
          <c:dPt>
            <c:idx val="4"/>
            <c:bubble3D val="0"/>
            <c:explosion val="1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C385-48C0-BA76-C77ACEF817A0}"/>
              </c:ext>
            </c:extLst>
          </c:dPt>
          <c:dPt>
            <c:idx val="5"/>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B-C385-48C0-BA76-C77ACEF817A0}"/>
              </c:ext>
            </c:extLst>
          </c:dPt>
          <c:dLbls>
            <c:dLbl>
              <c:idx val="0"/>
              <c:layout>
                <c:manualLayout>
                  <c:x val="3.3090889464037425E-2"/>
                  <c:y val="1.4634656246482605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C385-48C0-BA76-C77ACEF817A0}"/>
                </c:ext>
              </c:extLst>
            </c:dLbl>
            <c:dLbl>
              <c:idx val="2"/>
              <c:layout>
                <c:manualLayout>
                  <c:x val="7.4545687836853364E-2"/>
                  <c:y val="2.7901816213162782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C385-48C0-BA76-C77ACEF817A0}"/>
                </c:ext>
              </c:extLst>
            </c:dLbl>
            <c:dLbl>
              <c:idx val="3"/>
              <c:layout>
                <c:manualLayout>
                  <c:x val="-0.10512256742891385"/>
                  <c:y val="-0.13142678821254897"/>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C385-48C0-BA76-C77ACEF817A0}"/>
                </c:ext>
              </c:extLst>
            </c:dLbl>
            <c:dLbl>
              <c:idx val="5"/>
              <c:layout>
                <c:manualLayout>
                  <c:x val="4.0549246201620336E-2"/>
                  <c:y val="2.8188080806111921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C385-48C0-BA76-C77ACEF817A0}"/>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ln>
                      <a:noFill/>
                    </a:ln>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bestFit"/>
            <c:showLegendKey val="0"/>
            <c:showVal val="0"/>
            <c:showCatName val="0"/>
            <c:showSerName val="0"/>
            <c:showPercent val="1"/>
            <c:showBubbleSize val="0"/>
            <c:showLeaderLines val="0"/>
            <c:extLst>
              <c:ext xmlns:c15="http://schemas.microsoft.com/office/drawing/2012/chart" uri="{CE6537A1-D6FC-4f65-9D91-7224C49458BB}"/>
            </c:extLst>
          </c:dLbls>
          <c:cat>
            <c:strRef>
              <c:f>'2024 m. PSDF operacijos'!$A$30:$A$35</c:f>
              <c:strCache>
                <c:ptCount val="6"/>
                <c:pt idx="0">
                  <c:v>Alkūnės</c:v>
                </c:pt>
                <c:pt idx="1">
                  <c:v>Čiurnos</c:v>
                </c:pt>
                <c:pt idx="2">
                  <c:v>Kelio</c:v>
                </c:pt>
                <c:pt idx="3">
                  <c:v>Klubo</c:v>
                </c:pt>
                <c:pt idx="4">
                  <c:v>Peties</c:v>
                </c:pt>
                <c:pt idx="5">
                  <c:v>Riešinio nykščio</c:v>
                </c:pt>
              </c:strCache>
            </c:strRef>
          </c:cat>
          <c:val>
            <c:numRef>
              <c:f>'2024 m. PSDF operacijos'!$B$30:$B$35</c:f>
              <c:numCache>
                <c:formatCode>General</c:formatCode>
                <c:ptCount val="6"/>
                <c:pt idx="0">
                  <c:v>31</c:v>
                </c:pt>
                <c:pt idx="1">
                  <c:v>38</c:v>
                </c:pt>
                <c:pt idx="2">
                  <c:v>4937</c:v>
                </c:pt>
                <c:pt idx="3">
                  <c:v>6433</c:v>
                </c:pt>
                <c:pt idx="4">
                  <c:v>428</c:v>
                </c:pt>
                <c:pt idx="5">
                  <c:v>170</c:v>
                </c:pt>
              </c:numCache>
            </c:numRef>
          </c:val>
          <c:extLst>
            <c:ext xmlns:c16="http://schemas.microsoft.com/office/drawing/2014/chart" uri="{C3380CC4-5D6E-409C-BE32-E72D297353CC}">
              <c16:uniqueId val="{0000000C-C385-48C0-BA76-C77ACEF817A0}"/>
            </c:ext>
          </c:extLst>
        </c:ser>
        <c:dLbls>
          <c:showLegendKey val="0"/>
          <c:showVal val="0"/>
          <c:showCatName val="0"/>
          <c:showSerName val="0"/>
          <c:showPercent val="0"/>
          <c:showBubbleSize val="0"/>
          <c:showLeaderLines val="0"/>
        </c:dLbls>
      </c:pie3DChart>
      <c:spPr>
        <a:noFill/>
        <a:ln>
          <a:noFill/>
        </a:ln>
        <a:effectLst/>
      </c:spPr>
    </c:plotArea>
    <c:legend>
      <c:legendPos val="r"/>
      <c:layout>
        <c:manualLayout>
          <c:xMode val="edge"/>
          <c:yMode val="edge"/>
          <c:x val="0.81870843754282008"/>
          <c:y val="0.16132345058473088"/>
          <c:w val="0.17340532698356076"/>
          <c:h val="0.5285302968510772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dirty="0">
                <a:latin typeface="Times New Roman" panose="02020603050405020304" pitchFamily="18" charset="0"/>
                <a:cs typeface="Times New Roman" panose="02020603050405020304" pitchFamily="18" charset="0"/>
              </a:rPr>
              <a:t>Endoprotezavimo operacijų metu implantuoti </a:t>
            </a:r>
            <a:r>
              <a:rPr lang="lt-LT" b="1" dirty="0">
                <a:latin typeface="Times New Roman" panose="02020603050405020304" pitchFamily="18" charset="0"/>
                <a:cs typeface="Times New Roman" panose="02020603050405020304" pitchFamily="18" charset="0"/>
              </a:rPr>
              <a:t>KLUBO</a:t>
            </a:r>
            <a:r>
              <a:rPr lang="lt-LT" dirty="0">
                <a:latin typeface="Times New Roman" panose="02020603050405020304" pitchFamily="18" charset="0"/>
                <a:cs typeface="Times New Roman" panose="02020603050405020304" pitchFamily="18" charset="0"/>
              </a:rPr>
              <a:t> sąnarių </a:t>
            </a:r>
            <a:r>
              <a:rPr lang="lt-LT" dirty="0" err="1">
                <a:latin typeface="Times New Roman" panose="02020603050405020304" pitchFamily="18" charset="0"/>
                <a:cs typeface="Times New Roman" panose="02020603050405020304" pitchFamily="18" charset="0"/>
              </a:rPr>
              <a:t>endoprotezai</a:t>
            </a:r>
            <a:r>
              <a:rPr lang="lt-LT" dirty="0">
                <a:latin typeface="Times New Roman" panose="02020603050405020304" pitchFamily="18" charset="0"/>
                <a:cs typeface="Times New Roman" panose="02020603050405020304" pitchFamily="18" charset="0"/>
              </a:rPr>
              <a:t> pagal tvirtinimo prie kaulo būdą</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view3D>
      <c:rotX val="30"/>
      <c:rotY val="15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'2024 m. PSDF operacijos'!$B$43</c:f>
              <c:strCache>
                <c:ptCount val="1"/>
                <c:pt idx="0">
                  <c:v>Operacijų skaičius</c:v>
                </c:pt>
              </c:strCache>
            </c:strRef>
          </c:tx>
          <c:dPt>
            <c:idx val="0"/>
            <c:bubble3D val="0"/>
            <c:explosion val="5"/>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8E07-4D88-9DC5-1AD24020A13C}"/>
              </c:ext>
            </c:extLst>
          </c:dPt>
          <c:dPt>
            <c:idx val="1"/>
            <c:bubble3D val="0"/>
            <c:explosion val="6"/>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8E07-4D88-9DC5-1AD24020A13C}"/>
              </c:ext>
            </c:extLst>
          </c:dPt>
          <c:dPt>
            <c:idx val="2"/>
            <c:bubble3D val="0"/>
            <c:explosion val="6"/>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8E07-4D88-9DC5-1AD24020A13C}"/>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'2024 m. PSDF operacijos'!$A$44:$A$46</c:f>
              <c:strCache>
                <c:ptCount val="3"/>
                <c:pt idx="0">
                  <c:v>Cementinio tvirtinimo</c:v>
                </c:pt>
                <c:pt idx="1">
                  <c:v>Mechaninio tvirtinimo</c:v>
                </c:pt>
                <c:pt idx="2">
                  <c:v>Mišraus tvirtinimo</c:v>
                </c:pt>
              </c:strCache>
            </c:strRef>
          </c:cat>
          <c:val>
            <c:numRef>
              <c:f>'2024 m. PSDF operacijos'!$B$44:$B$46</c:f>
              <c:numCache>
                <c:formatCode>General</c:formatCode>
                <c:ptCount val="3"/>
                <c:pt idx="0">
                  <c:v>3007</c:v>
                </c:pt>
                <c:pt idx="1">
                  <c:v>3079</c:v>
                </c:pt>
                <c:pt idx="2">
                  <c:v>347</c:v>
                </c:pt>
              </c:numCache>
            </c:numRef>
          </c:val>
          <c:extLst>
            <c:ext xmlns:c16="http://schemas.microsoft.com/office/drawing/2014/chart" uri="{C3380CC4-5D6E-409C-BE32-E72D297353CC}">
              <c16:uniqueId val="{00000006-8E07-4D88-9DC5-1AD24020A13C}"/>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dirty="0">
                <a:latin typeface="Times New Roman" panose="02020603050405020304" pitchFamily="18" charset="0"/>
                <a:cs typeface="Times New Roman" panose="02020603050405020304" pitchFamily="18" charset="0"/>
              </a:rPr>
              <a:t>Endoprotezavimo operacijų metu implantuoti </a:t>
            </a:r>
            <a:r>
              <a:rPr lang="lt-LT" b="1" dirty="0">
                <a:latin typeface="Times New Roman" panose="02020603050405020304" pitchFamily="18" charset="0"/>
                <a:cs typeface="Times New Roman" panose="02020603050405020304" pitchFamily="18" charset="0"/>
              </a:rPr>
              <a:t>KELIO</a:t>
            </a:r>
            <a:r>
              <a:rPr lang="lt-LT" dirty="0">
                <a:latin typeface="Times New Roman" panose="02020603050405020304" pitchFamily="18" charset="0"/>
                <a:cs typeface="Times New Roman" panose="02020603050405020304" pitchFamily="18" charset="0"/>
              </a:rPr>
              <a:t> sąnarių </a:t>
            </a:r>
            <a:r>
              <a:rPr lang="lt-LT" dirty="0" err="1">
                <a:latin typeface="Times New Roman" panose="02020603050405020304" pitchFamily="18" charset="0"/>
                <a:cs typeface="Times New Roman" panose="02020603050405020304" pitchFamily="18" charset="0"/>
              </a:rPr>
              <a:t>endoprotezai</a:t>
            </a:r>
            <a:r>
              <a:rPr lang="lt-LT" dirty="0">
                <a:latin typeface="Times New Roman" panose="02020603050405020304" pitchFamily="18" charset="0"/>
                <a:cs typeface="Times New Roman" panose="02020603050405020304" pitchFamily="18" charset="0"/>
              </a:rPr>
              <a:t> pagal tvirtinimo prie kaulo būdą</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view3D>
      <c:rotX val="30"/>
      <c:rotY val="208"/>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'2024 m. PSDF operacijos'!$B$51</c:f>
              <c:strCache>
                <c:ptCount val="1"/>
                <c:pt idx="0">
                  <c:v>Operacijų skaičius</c:v>
                </c:pt>
              </c:strCache>
            </c:strRef>
          </c:tx>
          <c:explosion val="10"/>
          <c:dPt>
            <c:idx val="0"/>
            <c:bubble3D val="0"/>
            <c:explosion val="13"/>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BCB9-4C2D-BD30-377DA82BED2F}"/>
              </c:ext>
            </c:extLst>
          </c:dPt>
          <c:dPt>
            <c:idx val="1"/>
            <c:bubble3D val="0"/>
            <c:explosion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BCB9-4C2D-BD30-377DA82BED2F}"/>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BCB9-4C2D-BD30-377DA82BED2F}"/>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'2024 m. PSDF operacijos'!$A$52:$A$54</c:f>
              <c:strCache>
                <c:ptCount val="3"/>
                <c:pt idx="0">
                  <c:v>Cementinio tvirtinimo</c:v>
                </c:pt>
                <c:pt idx="1">
                  <c:v>Mechaninio tvirtinimo</c:v>
                </c:pt>
                <c:pt idx="2">
                  <c:v>Mišraus tvirtinimo</c:v>
                </c:pt>
              </c:strCache>
            </c:strRef>
          </c:cat>
          <c:val>
            <c:numRef>
              <c:f>'2024 m. PSDF operacijos'!$B$52:$B$54</c:f>
              <c:numCache>
                <c:formatCode>General</c:formatCode>
                <c:ptCount val="3"/>
                <c:pt idx="0">
                  <c:v>4895</c:v>
                </c:pt>
                <c:pt idx="1">
                  <c:v>33</c:v>
                </c:pt>
                <c:pt idx="2">
                  <c:v>9</c:v>
                </c:pt>
              </c:numCache>
            </c:numRef>
          </c:val>
          <c:extLst>
            <c:ext xmlns:c16="http://schemas.microsoft.com/office/drawing/2014/chart" uri="{C3380CC4-5D6E-409C-BE32-E72D297353CC}">
              <c16:uniqueId val="{00000006-BCB9-4C2D-BD30-377DA82BED2F}"/>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800" b="1"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2023 m.</a:t>
            </a:r>
            <a:r>
              <a:rPr lang="lt-LT" sz="1400" b="0" i="0" u="none" strike="noStrike" kern="1200" spc="0" baseline="0" dirty="0">
                <a:solidFill>
                  <a:sysClr val="windowText" lastClr="000000">
                    <a:lumMod val="65000"/>
                    <a:lumOff val="35000"/>
                  </a:sysClr>
                </a:solidFill>
              </a:rPr>
              <a:t> </a:t>
            </a:r>
          </a:p>
        </c:rich>
      </c:tx>
      <c:layout>
        <c:manualLayout>
          <c:xMode val="edge"/>
          <c:yMode val="edge"/>
          <c:x val="4.1960729717656763E-2"/>
          <c:y val="3.4879336719780822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view3D>
      <c:rotX val="30"/>
      <c:rotY val="124"/>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2.2422430748430527E-4"/>
          <c:w val="1"/>
          <c:h val="0.51395291171839785"/>
        </c:manualLayout>
      </c:layout>
      <c:pie3DChart>
        <c:varyColors val="1"/>
        <c:ser>
          <c:idx val="0"/>
          <c:order val="0"/>
          <c:tx>
            <c:strRef>
              <c:f>'Panaudoti EP'!$B$47</c:f>
              <c:strCache>
                <c:ptCount val="1"/>
                <c:pt idx="0">
                  <c:v>Panaudotas kiekis</c:v>
                </c:pt>
              </c:strCache>
            </c:strRef>
          </c:tx>
          <c:explosion val="1"/>
          <c:dPt>
            <c:idx val="0"/>
            <c:bubble3D val="0"/>
            <c:explosion val="31"/>
            <c:spPr>
              <a:solidFill>
                <a:srgbClr val="FFFF00"/>
              </a:solidFill>
              <a:ln w="25400">
                <a:solidFill>
                  <a:schemeClr val="lt1"/>
                </a:solidFill>
              </a:ln>
              <a:effectLst/>
              <a:sp3d contourW="25400">
                <a:contourClr>
                  <a:schemeClr val="lt1"/>
                </a:contourClr>
              </a:sp3d>
            </c:spPr>
            <c:extLst>
              <c:ext xmlns:c16="http://schemas.microsoft.com/office/drawing/2014/chart" uri="{C3380CC4-5D6E-409C-BE32-E72D297353CC}">
                <c16:uniqueId val="{00000001-DBC1-4FC6-B530-80688FFB9E74}"/>
              </c:ext>
            </c:extLst>
          </c:dPt>
          <c:dPt>
            <c:idx val="1"/>
            <c:bubble3D val="0"/>
            <c:explosion val="25"/>
            <c:spPr>
              <a:solidFill>
                <a:schemeClr val="tx1"/>
              </a:solidFill>
              <a:ln w="25400">
                <a:solidFill>
                  <a:schemeClr val="lt1"/>
                </a:solidFill>
              </a:ln>
              <a:effectLst/>
              <a:sp3d contourW="25400">
                <a:contourClr>
                  <a:schemeClr val="lt1"/>
                </a:contourClr>
              </a:sp3d>
            </c:spPr>
            <c:extLst>
              <c:ext xmlns:c16="http://schemas.microsoft.com/office/drawing/2014/chart" uri="{C3380CC4-5D6E-409C-BE32-E72D297353CC}">
                <c16:uniqueId val="{00000003-DBC1-4FC6-B530-80688FFB9E74}"/>
              </c:ext>
            </c:extLst>
          </c:dPt>
          <c:dPt>
            <c:idx val="2"/>
            <c:bubble3D val="0"/>
            <c:explosion val="19"/>
            <c:spPr>
              <a:solidFill>
                <a:schemeClr val="accent3">
                  <a:lumMod val="40000"/>
                  <a:lumOff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5-DBC1-4FC6-B530-80688FFB9E74}"/>
              </c:ext>
            </c:extLst>
          </c:dPt>
          <c:dPt>
            <c:idx val="3"/>
            <c:bubble3D val="0"/>
            <c:explosion val="14"/>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DBC1-4FC6-B530-80688FFB9E74}"/>
              </c:ext>
            </c:extLst>
          </c:dPt>
          <c:dPt>
            <c:idx val="4"/>
            <c:bubble3D val="0"/>
            <c:explosion val="1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DBC1-4FC6-B530-80688FFB9E74}"/>
              </c:ext>
            </c:extLst>
          </c:dPt>
          <c:dPt>
            <c:idx val="5"/>
            <c:bubble3D val="0"/>
            <c:explosion val="3"/>
            <c:spPr>
              <a:solidFill>
                <a:schemeClr val="accent6">
                  <a:lumMod val="60000"/>
                  <a:lumOff val="4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B-DBC1-4FC6-B530-80688FFB9E74}"/>
              </c:ext>
            </c:extLst>
          </c:dPt>
          <c:dPt>
            <c:idx val="6"/>
            <c:bubble3D val="0"/>
            <c:explosion val="4"/>
            <c:spPr>
              <a:solidFill>
                <a:srgbClr val="C00000"/>
              </a:solidFill>
              <a:ln w="25400">
                <a:solidFill>
                  <a:schemeClr val="lt1"/>
                </a:solidFill>
              </a:ln>
              <a:effectLst/>
              <a:sp3d contourW="25400">
                <a:contourClr>
                  <a:schemeClr val="lt1"/>
                </a:contourClr>
              </a:sp3d>
            </c:spPr>
            <c:extLst>
              <c:ext xmlns:c16="http://schemas.microsoft.com/office/drawing/2014/chart" uri="{C3380CC4-5D6E-409C-BE32-E72D297353CC}">
                <c16:uniqueId val="{0000000D-DBC1-4FC6-B530-80688FFB9E74}"/>
              </c:ext>
            </c:extLst>
          </c:dPt>
          <c:dPt>
            <c:idx val="7"/>
            <c:bubble3D val="0"/>
            <c:explosion val="5"/>
            <c:spPr>
              <a:solidFill>
                <a:srgbClr val="E78DE7"/>
              </a:solidFill>
              <a:ln w="25400">
                <a:solidFill>
                  <a:schemeClr val="lt1"/>
                </a:solidFill>
              </a:ln>
              <a:effectLst/>
              <a:sp3d contourW="25400">
                <a:contourClr>
                  <a:schemeClr val="lt1"/>
                </a:contourClr>
              </a:sp3d>
            </c:spPr>
            <c:extLst>
              <c:ext xmlns:c16="http://schemas.microsoft.com/office/drawing/2014/chart" uri="{C3380CC4-5D6E-409C-BE32-E72D297353CC}">
                <c16:uniqueId val="{0000000F-DBC1-4FC6-B530-80688FFB9E74}"/>
              </c:ext>
            </c:extLst>
          </c:dPt>
          <c:dPt>
            <c:idx val="8"/>
            <c:bubble3D val="0"/>
            <c:explosion val="5"/>
            <c:spPr>
              <a:solidFill>
                <a:schemeClr val="accent4">
                  <a:lumMod val="20000"/>
                  <a:lumOff val="8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1-DBC1-4FC6-B530-80688FFB9E74}"/>
              </c:ext>
            </c:extLst>
          </c:dPt>
          <c:dPt>
            <c:idx val="9"/>
            <c:bubble3D val="0"/>
            <c:explosion val="5"/>
            <c:spPr>
              <a:solidFill>
                <a:schemeClr val="accent4">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3-DBC1-4FC6-B530-80688FFB9E74}"/>
              </c:ext>
            </c:extLst>
          </c:dPt>
          <c:dPt>
            <c:idx val="10"/>
            <c:bubble3D val="0"/>
            <c:explosion val="4"/>
            <c:spPr>
              <a:solidFill>
                <a:srgbClr val="4A9BA6"/>
              </a:solidFill>
              <a:ln w="25400">
                <a:solidFill>
                  <a:schemeClr val="lt1"/>
                </a:solidFill>
              </a:ln>
              <a:effectLst/>
              <a:sp3d contourW="25400">
                <a:contourClr>
                  <a:schemeClr val="lt1"/>
                </a:contourClr>
              </a:sp3d>
            </c:spPr>
            <c:extLst>
              <c:ext xmlns:c16="http://schemas.microsoft.com/office/drawing/2014/chart" uri="{C3380CC4-5D6E-409C-BE32-E72D297353CC}">
                <c16:uniqueId val="{00000015-DBC1-4FC6-B530-80688FFB9E74}"/>
              </c:ext>
            </c:extLst>
          </c:dPt>
          <c:dPt>
            <c:idx val="11"/>
            <c:bubble3D val="0"/>
            <c:explosion val="4"/>
            <c:spPr>
              <a:solidFill>
                <a:schemeClr val="accent6">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7-DBC1-4FC6-B530-80688FFB9E74}"/>
              </c:ext>
            </c:extLst>
          </c:dPt>
          <c:dLbls>
            <c:dLbl>
              <c:idx val="0"/>
              <c:layout>
                <c:manualLayout>
                  <c:x val="1.8166754782376972E-2"/>
                  <c:y val="-1.9434735032782261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DBC1-4FC6-B530-80688FFB9E74}"/>
                </c:ext>
              </c:extLst>
            </c:dLbl>
            <c:dLbl>
              <c:idx val="1"/>
              <c:layout>
                <c:manualLayout>
                  <c:x val="4.6822325417723984E-3"/>
                  <c:y val="2.6777247372966041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BC1-4FC6-B530-80688FFB9E74}"/>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'Panaudoti EP'!$A$48:$A$59</c:f>
              <c:strCache>
                <c:ptCount val="12"/>
                <c:pt idx="0">
                  <c:v>QUADRA-C (Medacta)</c:v>
                </c:pt>
                <c:pt idx="1">
                  <c:v>Osteal (Ceraver)</c:v>
                </c:pt>
                <c:pt idx="2">
                  <c:v>Twinsys (Mathys)</c:v>
                </c:pt>
                <c:pt idx="3">
                  <c:v>Institution (Group Lepine)</c:v>
                </c:pt>
                <c:pt idx="4">
                  <c:v>Ecofit (Implantcast)</c:v>
                </c:pt>
                <c:pt idx="5">
                  <c:v>Lubinus SPII (W. Link)</c:v>
                </c:pt>
                <c:pt idx="6">
                  <c:v>Taperloc (Zimmer Biomet)</c:v>
                </c:pt>
                <c:pt idx="7">
                  <c:v>BiContact (Aesculap)</c:v>
                </c:pt>
                <c:pt idx="8">
                  <c:v>MS 30 (Zimmer Biomet)</c:v>
                </c:pt>
                <c:pt idx="9">
                  <c:v>Lūžiams skirtas sąnario endoprotezas</c:v>
                </c:pt>
                <c:pt idx="10">
                  <c:v>NESTANDARTINIS (sukomplektuotas iš revizinių komponentų)</c:v>
                </c:pt>
                <c:pt idx="11">
                  <c:v>Corail (Johnson &amp; Johnson)</c:v>
                </c:pt>
              </c:strCache>
            </c:strRef>
          </c:cat>
          <c:val>
            <c:numRef>
              <c:f>'Panaudoti EP'!$B$48:$B$59</c:f>
              <c:numCache>
                <c:formatCode>General</c:formatCode>
                <c:ptCount val="12"/>
                <c:pt idx="0">
                  <c:v>37</c:v>
                </c:pt>
                <c:pt idx="1">
                  <c:v>50</c:v>
                </c:pt>
                <c:pt idx="2">
                  <c:v>78</c:v>
                </c:pt>
                <c:pt idx="3">
                  <c:v>161</c:v>
                </c:pt>
                <c:pt idx="4">
                  <c:v>168</c:v>
                </c:pt>
                <c:pt idx="5">
                  <c:v>213</c:v>
                </c:pt>
                <c:pt idx="6">
                  <c:v>338</c:v>
                </c:pt>
                <c:pt idx="7">
                  <c:v>497</c:v>
                </c:pt>
                <c:pt idx="8">
                  <c:v>583</c:v>
                </c:pt>
                <c:pt idx="9">
                  <c:v>802</c:v>
                </c:pt>
                <c:pt idx="10">
                  <c:v>890</c:v>
                </c:pt>
                <c:pt idx="11">
                  <c:v>1044</c:v>
                </c:pt>
              </c:numCache>
            </c:numRef>
          </c:val>
          <c:extLst>
            <c:ext xmlns:c16="http://schemas.microsoft.com/office/drawing/2014/chart" uri="{C3380CC4-5D6E-409C-BE32-E72D297353CC}">
              <c16:uniqueId val="{00000018-DBC1-4FC6-B530-80688FFB9E74}"/>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3.9674618148647638E-2"/>
          <c:y val="0.54905647274566294"/>
          <c:w val="0.7492649954006162"/>
          <c:h val="0.45094352725433706"/>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600" b="1"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2024 m.</a:t>
            </a:r>
            <a:r>
              <a:rPr lang="lt-LT" sz="1400" b="0" i="0" u="none" strike="noStrike" kern="1200" spc="0" baseline="0" dirty="0">
                <a:solidFill>
                  <a:sysClr val="windowText" lastClr="000000">
                    <a:lumMod val="65000"/>
                    <a:lumOff val="35000"/>
                  </a:sysClr>
                </a:solidFill>
              </a:rPr>
              <a:t> </a:t>
            </a:r>
          </a:p>
        </c:rich>
      </c:tx>
      <c:layout>
        <c:manualLayout>
          <c:xMode val="edge"/>
          <c:yMode val="edge"/>
          <c:x val="3.8091535433070867E-2"/>
          <c:y val="4.501221560272998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view3D>
      <c:rotX val="30"/>
      <c:rotY val="116"/>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1.4427599632664505E-2"/>
          <c:w val="1"/>
          <c:h val="0.60888786996338407"/>
        </c:manualLayout>
      </c:layout>
      <c:pie3DChart>
        <c:varyColors val="1"/>
        <c:ser>
          <c:idx val="0"/>
          <c:order val="0"/>
          <c:explosion val="8"/>
          <c:dPt>
            <c:idx val="0"/>
            <c:bubble3D val="0"/>
            <c:explosion val="65"/>
            <c:spPr>
              <a:solidFill>
                <a:schemeClr val="tx1">
                  <a:lumMod val="50000"/>
                  <a:lumOff val="5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1-E6EA-4121-AF7C-53D96FBBD6A2}"/>
              </c:ext>
            </c:extLst>
          </c:dPt>
          <c:dPt>
            <c:idx val="1"/>
            <c:bubble3D val="0"/>
            <c:explosion val="54"/>
            <c:spPr>
              <a:solidFill>
                <a:srgbClr val="FFC000"/>
              </a:solidFill>
              <a:ln w="25400">
                <a:solidFill>
                  <a:schemeClr val="lt1"/>
                </a:solidFill>
              </a:ln>
              <a:effectLst/>
              <a:sp3d contourW="25400">
                <a:contourClr>
                  <a:schemeClr val="lt1"/>
                </a:contourClr>
              </a:sp3d>
            </c:spPr>
            <c:extLst>
              <c:ext xmlns:c16="http://schemas.microsoft.com/office/drawing/2014/chart" uri="{C3380CC4-5D6E-409C-BE32-E72D297353CC}">
                <c16:uniqueId val="{00000003-E6EA-4121-AF7C-53D96FBBD6A2}"/>
              </c:ext>
            </c:extLst>
          </c:dPt>
          <c:dPt>
            <c:idx val="2"/>
            <c:bubble3D val="0"/>
            <c:explosion val="45"/>
            <c:spPr>
              <a:solidFill>
                <a:schemeClr val="tx1"/>
              </a:solidFill>
              <a:ln w="25400">
                <a:solidFill>
                  <a:schemeClr val="lt1"/>
                </a:solidFill>
              </a:ln>
              <a:effectLst/>
              <a:sp3d contourW="25400">
                <a:contourClr>
                  <a:schemeClr val="lt1"/>
                </a:contourClr>
              </a:sp3d>
            </c:spPr>
            <c:extLst>
              <c:ext xmlns:c16="http://schemas.microsoft.com/office/drawing/2014/chart" uri="{C3380CC4-5D6E-409C-BE32-E72D297353CC}">
                <c16:uniqueId val="{00000005-E6EA-4121-AF7C-53D96FBBD6A2}"/>
              </c:ext>
            </c:extLst>
          </c:dPt>
          <c:dPt>
            <c:idx val="3"/>
            <c:bubble3D val="0"/>
            <c:explosion val="36"/>
            <c:spPr>
              <a:solidFill>
                <a:srgbClr val="FFFF00"/>
              </a:solidFill>
              <a:ln w="25400">
                <a:solidFill>
                  <a:schemeClr val="lt1"/>
                </a:solidFill>
              </a:ln>
              <a:effectLst/>
              <a:sp3d contourW="25400">
                <a:contourClr>
                  <a:schemeClr val="lt1"/>
                </a:contourClr>
              </a:sp3d>
            </c:spPr>
            <c:extLst>
              <c:ext xmlns:c16="http://schemas.microsoft.com/office/drawing/2014/chart" uri="{C3380CC4-5D6E-409C-BE32-E72D297353CC}">
                <c16:uniqueId val="{00000007-E6EA-4121-AF7C-53D96FBBD6A2}"/>
              </c:ext>
            </c:extLst>
          </c:dPt>
          <c:dPt>
            <c:idx val="4"/>
            <c:bubble3D val="0"/>
            <c:explosion val="28"/>
            <c:spPr>
              <a:solidFill>
                <a:schemeClr val="bg2">
                  <a:lumMod val="9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9-E6EA-4121-AF7C-53D96FBBD6A2}"/>
              </c:ext>
            </c:extLst>
          </c:dPt>
          <c:dPt>
            <c:idx val="5"/>
            <c:bubble3D val="0"/>
            <c:explosion val="21"/>
            <c:spPr>
              <a:solidFill>
                <a:schemeClr val="accent6">
                  <a:lumMod val="60000"/>
                  <a:lumOff val="4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B-E6EA-4121-AF7C-53D96FBBD6A2}"/>
              </c:ext>
            </c:extLst>
          </c:dPt>
          <c:dPt>
            <c:idx val="6"/>
            <c:bubble3D val="0"/>
            <c:explosion val="15"/>
            <c:spPr>
              <a:solidFill>
                <a:schemeClr val="accent4">
                  <a:lumMod val="20000"/>
                  <a:lumOff val="8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D-E6EA-4121-AF7C-53D96FBBD6A2}"/>
              </c:ext>
            </c:extLst>
          </c:dPt>
          <c:dPt>
            <c:idx val="7"/>
            <c:bubble3D val="0"/>
            <c:explosion val="12"/>
            <c:spPr>
              <a:solidFill>
                <a:srgbClr val="C00000"/>
              </a:solidFill>
              <a:ln w="25400">
                <a:solidFill>
                  <a:schemeClr val="lt1"/>
                </a:solidFill>
              </a:ln>
              <a:effectLst/>
              <a:sp3d contourW="25400">
                <a:contourClr>
                  <a:schemeClr val="lt1"/>
                </a:contourClr>
              </a:sp3d>
            </c:spPr>
            <c:extLst>
              <c:ext xmlns:c16="http://schemas.microsoft.com/office/drawing/2014/chart" uri="{C3380CC4-5D6E-409C-BE32-E72D297353CC}">
                <c16:uniqueId val="{0000000F-E6EA-4121-AF7C-53D96FBBD6A2}"/>
              </c:ext>
            </c:extLst>
          </c:dPt>
          <c:dPt>
            <c:idx val="8"/>
            <c:bubble3D val="0"/>
            <c:spPr>
              <a:solidFill>
                <a:srgbClr val="E78DE7"/>
              </a:solidFill>
              <a:ln w="25400">
                <a:solidFill>
                  <a:schemeClr val="lt1"/>
                </a:solidFill>
              </a:ln>
              <a:effectLst/>
              <a:sp3d contourW="25400">
                <a:contourClr>
                  <a:schemeClr val="lt1"/>
                </a:contourClr>
              </a:sp3d>
            </c:spPr>
            <c:extLst>
              <c:ext xmlns:c16="http://schemas.microsoft.com/office/drawing/2014/chart" uri="{C3380CC4-5D6E-409C-BE32-E72D297353CC}">
                <c16:uniqueId val="{00000011-E6EA-4121-AF7C-53D96FBBD6A2}"/>
              </c:ext>
            </c:extLst>
          </c:dPt>
          <c:dPt>
            <c:idx val="9"/>
            <c:bubble3D val="0"/>
            <c:spPr>
              <a:solidFill>
                <a:schemeClr val="accent4">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3-E6EA-4121-AF7C-53D96FBBD6A2}"/>
              </c:ext>
            </c:extLst>
          </c:dPt>
          <c:dPt>
            <c:idx val="10"/>
            <c:bubble3D val="0"/>
            <c:spPr>
              <a:solidFill>
                <a:srgbClr val="4A9BA6"/>
              </a:solidFill>
              <a:ln w="25400">
                <a:solidFill>
                  <a:schemeClr val="lt1"/>
                </a:solidFill>
              </a:ln>
              <a:effectLst/>
              <a:sp3d contourW="25400">
                <a:contourClr>
                  <a:schemeClr val="lt1"/>
                </a:contourClr>
              </a:sp3d>
            </c:spPr>
            <c:extLst>
              <c:ext xmlns:c16="http://schemas.microsoft.com/office/drawing/2014/chart" uri="{C3380CC4-5D6E-409C-BE32-E72D297353CC}">
                <c16:uniqueId val="{00000015-E6EA-4121-AF7C-53D96FBBD6A2}"/>
              </c:ext>
            </c:extLst>
          </c:dPt>
          <c:dPt>
            <c:idx val="11"/>
            <c:bubble3D val="0"/>
            <c:spPr>
              <a:solidFill>
                <a:schemeClr val="accent6">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7-E6EA-4121-AF7C-53D96FBBD6A2}"/>
              </c:ext>
            </c:extLst>
          </c:dPt>
          <c:dLbls>
            <c:dLbl>
              <c:idx val="0"/>
              <c:layout>
                <c:manualLayout>
                  <c:x val="0"/>
                  <c:y val="-0.11063286279743179"/>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6EA-4121-AF7C-53D96FBBD6A2}"/>
                </c:ext>
              </c:extLst>
            </c:dLbl>
            <c:dLbl>
              <c:idx val="1"/>
              <c:layout>
                <c:manualLayout>
                  <c:x val="8.4726049868766411E-3"/>
                  <c:y val="4.3123679876405745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E6EA-4121-AF7C-53D96FBBD6A2}"/>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'Panaudoti EP'!$A$18:$A$29</c:f>
              <c:strCache>
                <c:ptCount val="12"/>
                <c:pt idx="0">
                  <c:v>X-acta (Medacta) </c:v>
                </c:pt>
                <c:pt idx="1">
                  <c:v>Institution (Group Lepine)</c:v>
                </c:pt>
                <c:pt idx="2">
                  <c:v>Osteal (Ceraver)</c:v>
                </c:pt>
                <c:pt idx="3">
                  <c:v>Quadra-C (Medacta)</c:v>
                </c:pt>
                <c:pt idx="4">
                  <c:v>Twinsys (Mathys)</c:v>
                </c:pt>
                <c:pt idx="5">
                  <c:v>Lubinus SPII (W. Link)</c:v>
                </c:pt>
                <c:pt idx="6">
                  <c:v>MS 30 (Zimmer Biomet)</c:v>
                </c:pt>
                <c:pt idx="7">
                  <c:v>BiMetric/Taperloc (Zimmer Biomet)</c:v>
                </c:pt>
                <c:pt idx="8">
                  <c:v>BiContact (Aesculap)</c:v>
                </c:pt>
                <c:pt idx="9">
                  <c:v>Lūžiams skirtas klubo endoprotezas su bipoliaru</c:v>
                </c:pt>
                <c:pt idx="10">
                  <c:v>NESTANDARTINIS (sukomplektuotas iš revizinių komponentų)</c:v>
                </c:pt>
                <c:pt idx="11">
                  <c:v>Corail mechaninis endoprotezas (Johnson &amp; Johnson)</c:v>
                </c:pt>
              </c:strCache>
            </c:strRef>
          </c:cat>
          <c:val>
            <c:numRef>
              <c:f>'Panaudoti EP'!$B$18:$B$29</c:f>
              <c:numCache>
                <c:formatCode>General</c:formatCode>
                <c:ptCount val="12"/>
                <c:pt idx="0">
                  <c:v>7</c:v>
                </c:pt>
                <c:pt idx="1">
                  <c:v>63</c:v>
                </c:pt>
                <c:pt idx="2">
                  <c:v>68</c:v>
                </c:pt>
                <c:pt idx="3">
                  <c:v>125</c:v>
                </c:pt>
                <c:pt idx="4">
                  <c:v>169</c:v>
                </c:pt>
                <c:pt idx="5">
                  <c:v>185</c:v>
                </c:pt>
                <c:pt idx="6">
                  <c:v>192</c:v>
                </c:pt>
                <c:pt idx="7">
                  <c:v>338</c:v>
                </c:pt>
                <c:pt idx="8">
                  <c:v>484</c:v>
                </c:pt>
                <c:pt idx="9">
                  <c:v>778</c:v>
                </c:pt>
                <c:pt idx="10">
                  <c:v>858</c:v>
                </c:pt>
                <c:pt idx="11">
                  <c:v>2011</c:v>
                </c:pt>
              </c:numCache>
            </c:numRef>
          </c:val>
          <c:extLst>
            <c:ext xmlns:c16="http://schemas.microsoft.com/office/drawing/2014/chart" uri="{C3380CC4-5D6E-409C-BE32-E72D297353CC}">
              <c16:uniqueId val="{00000018-E6EA-4121-AF7C-53D96FBBD6A2}"/>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0"/>
          <c:y val="0.52381478247422431"/>
          <c:w val="0.65702608267716545"/>
          <c:h val="0.47618521752577569"/>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600" b="1"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2023 m. </a:t>
            </a:r>
          </a:p>
        </c:rich>
      </c:tx>
      <c:layout>
        <c:manualLayout>
          <c:xMode val="edge"/>
          <c:yMode val="edge"/>
          <c:x val="0.11019548310798853"/>
          <c:y val="2.3690617694615626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view3D>
      <c:rotX val="30"/>
      <c:rotY val="115"/>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7610066381432452E-2"/>
          <c:y val="2.3903833253867173E-2"/>
          <c:w val="0.94465407708692661"/>
          <c:h val="0.55558546418314381"/>
        </c:manualLayout>
      </c:layout>
      <c:pie3DChart>
        <c:varyColors val="1"/>
        <c:ser>
          <c:idx val="0"/>
          <c:order val="0"/>
          <c:tx>
            <c:strRef>
              <c:f>'Panaudoti EP'!$B$36</c:f>
              <c:strCache>
                <c:ptCount val="1"/>
                <c:pt idx="0">
                  <c:v>Panaudotas kiekis</c:v>
                </c:pt>
              </c:strCache>
            </c:strRef>
          </c:tx>
          <c:explosion val="4"/>
          <c:dPt>
            <c:idx val="0"/>
            <c:bubble3D val="0"/>
            <c:explosion val="16"/>
            <c:spPr>
              <a:solidFill>
                <a:schemeClr val="tx1"/>
              </a:solidFill>
              <a:ln w="25400">
                <a:solidFill>
                  <a:schemeClr val="lt1"/>
                </a:solidFill>
              </a:ln>
              <a:effectLst/>
              <a:sp3d contourW="25400">
                <a:contourClr>
                  <a:schemeClr val="lt1"/>
                </a:contourClr>
              </a:sp3d>
            </c:spPr>
            <c:extLst>
              <c:ext xmlns:c16="http://schemas.microsoft.com/office/drawing/2014/chart" uri="{C3380CC4-5D6E-409C-BE32-E72D297353CC}">
                <c16:uniqueId val="{00000001-30A2-49C2-B258-A4D085F7FD23}"/>
              </c:ext>
            </c:extLst>
          </c:dPt>
          <c:dPt>
            <c:idx val="1"/>
            <c:bubble3D val="0"/>
            <c:explosion val="12"/>
            <c:spPr>
              <a:solidFill>
                <a:srgbClr val="FFFF00"/>
              </a:solidFill>
              <a:ln w="25400">
                <a:solidFill>
                  <a:schemeClr val="lt1"/>
                </a:solidFill>
              </a:ln>
              <a:effectLst/>
              <a:sp3d contourW="25400">
                <a:contourClr>
                  <a:schemeClr val="lt1"/>
                </a:contourClr>
              </a:sp3d>
            </c:spPr>
            <c:extLst>
              <c:ext xmlns:c16="http://schemas.microsoft.com/office/drawing/2014/chart" uri="{C3380CC4-5D6E-409C-BE32-E72D297353CC}">
                <c16:uniqueId val="{00000003-30A2-49C2-B258-A4D085F7FD23}"/>
              </c:ext>
            </c:extLst>
          </c:dPt>
          <c:dPt>
            <c:idx val="2"/>
            <c:bubble3D val="0"/>
            <c:explosion val="9"/>
            <c:spPr>
              <a:solidFill>
                <a:srgbClr val="00B0F0"/>
              </a:solidFill>
              <a:ln w="25400">
                <a:solidFill>
                  <a:schemeClr val="lt1"/>
                </a:solidFill>
              </a:ln>
              <a:effectLst/>
              <a:sp3d contourW="25400">
                <a:contourClr>
                  <a:schemeClr val="lt1"/>
                </a:contourClr>
              </a:sp3d>
            </c:spPr>
            <c:extLst>
              <c:ext xmlns:c16="http://schemas.microsoft.com/office/drawing/2014/chart" uri="{C3380CC4-5D6E-409C-BE32-E72D297353CC}">
                <c16:uniqueId val="{00000005-30A2-49C2-B258-A4D085F7FD23}"/>
              </c:ext>
            </c:extLst>
          </c:dPt>
          <c:dPt>
            <c:idx val="3"/>
            <c:bubble3D val="0"/>
            <c:explosion val="7"/>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30A2-49C2-B258-A4D085F7FD23}"/>
              </c:ext>
            </c:extLst>
          </c:dPt>
          <c:dPt>
            <c:idx val="4"/>
            <c:bubble3D val="0"/>
            <c:spPr>
              <a:solidFill>
                <a:srgbClr val="92D050"/>
              </a:solidFill>
              <a:ln w="25400">
                <a:solidFill>
                  <a:schemeClr val="lt1"/>
                </a:solidFill>
              </a:ln>
              <a:effectLst/>
              <a:sp3d contourW="25400">
                <a:contourClr>
                  <a:schemeClr val="lt1"/>
                </a:contourClr>
              </a:sp3d>
            </c:spPr>
            <c:extLst>
              <c:ext xmlns:c16="http://schemas.microsoft.com/office/drawing/2014/chart" uri="{C3380CC4-5D6E-409C-BE32-E72D297353CC}">
                <c16:uniqueId val="{00000009-30A2-49C2-B258-A4D085F7FD23}"/>
              </c:ext>
            </c:extLst>
          </c:dPt>
          <c:dPt>
            <c:idx val="5"/>
            <c:bubble3D val="0"/>
            <c:spPr>
              <a:solidFill>
                <a:srgbClr val="AE5680"/>
              </a:solidFill>
              <a:ln w="25400">
                <a:solidFill>
                  <a:schemeClr val="lt1"/>
                </a:solidFill>
              </a:ln>
              <a:effectLst/>
              <a:sp3d contourW="25400">
                <a:contourClr>
                  <a:schemeClr val="lt1"/>
                </a:contourClr>
              </a:sp3d>
            </c:spPr>
            <c:extLst>
              <c:ext xmlns:c16="http://schemas.microsoft.com/office/drawing/2014/chart" uri="{C3380CC4-5D6E-409C-BE32-E72D297353CC}">
                <c16:uniqueId val="{0000000B-30A2-49C2-B258-A4D085F7FD23}"/>
              </c:ext>
            </c:extLst>
          </c:dPt>
          <c:dPt>
            <c:idx val="6"/>
            <c:bubble3D val="0"/>
            <c:spPr>
              <a:solidFill>
                <a:srgbClr val="7AE0DE"/>
              </a:solidFill>
              <a:ln w="25400">
                <a:solidFill>
                  <a:schemeClr val="lt1"/>
                </a:solidFill>
              </a:ln>
              <a:effectLst/>
              <a:sp3d contourW="25400">
                <a:contourClr>
                  <a:schemeClr val="lt1"/>
                </a:contourClr>
              </a:sp3d>
            </c:spPr>
            <c:extLst>
              <c:ext xmlns:c16="http://schemas.microsoft.com/office/drawing/2014/chart" uri="{C3380CC4-5D6E-409C-BE32-E72D297353CC}">
                <c16:uniqueId val="{0000000D-30A2-49C2-B258-A4D085F7FD23}"/>
              </c:ext>
            </c:extLst>
          </c:dPt>
          <c:dPt>
            <c:idx val="7"/>
            <c:bubble3D val="0"/>
            <c:spPr>
              <a:solidFill>
                <a:schemeClr val="accent2">
                  <a:lumMod val="75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F-30A2-49C2-B258-A4D085F7FD23}"/>
              </c:ext>
            </c:extLst>
          </c:dPt>
          <c:dLbls>
            <c:dLbl>
              <c:idx val="0"/>
              <c:layout>
                <c:manualLayout>
                  <c:x val="-2.0678970498267603E-3"/>
                  <c:y val="-4.9097592660161636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30A2-49C2-B258-A4D085F7FD23}"/>
                </c:ext>
              </c:extLst>
            </c:dLbl>
            <c:dLbl>
              <c:idx val="1"/>
              <c:layout>
                <c:manualLayout>
                  <c:x val="5.4202738718867752E-3"/>
                  <c:y val="1.2095832465920954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30A2-49C2-B258-A4D085F7FD23}"/>
                </c:ext>
              </c:extLst>
            </c:dLbl>
            <c:dLbl>
              <c:idx val="2"/>
              <c:layout>
                <c:manualLayout>
                  <c:x val="-5.1951107434978399E-3"/>
                  <c:y val="2.27756375387724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30A2-49C2-B258-A4D085F7FD23}"/>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'Panaudoti EP'!$A$37:$A$44</c:f>
              <c:strCache>
                <c:ptCount val="8"/>
                <c:pt idx="0">
                  <c:v>Gemini (W. Link)</c:v>
                </c:pt>
                <c:pt idx="1">
                  <c:v>Columbus (Aesculap)</c:v>
                </c:pt>
                <c:pt idx="2">
                  <c:v>eMP Evolution (Microport Orthopedics)</c:v>
                </c:pt>
                <c:pt idx="3">
                  <c:v>NESTANDARTINIS (sukomplektuotas iš revizinių komponentų)</c:v>
                </c:pt>
                <c:pt idx="4">
                  <c:v>Oxford (Zimmer Biomet)</c:v>
                </c:pt>
                <c:pt idx="5">
                  <c:v>Vanguard (Zimmer Biomet)</c:v>
                </c:pt>
                <c:pt idx="6">
                  <c:v>NexGen (Zimmer Biomet)</c:v>
                </c:pt>
                <c:pt idx="7">
                  <c:v>Sigma (Johnson &amp; Johnson)</c:v>
                </c:pt>
              </c:strCache>
            </c:strRef>
          </c:cat>
          <c:val>
            <c:numRef>
              <c:f>'Panaudoti EP'!$B$37:$B$44</c:f>
              <c:numCache>
                <c:formatCode>General</c:formatCode>
                <c:ptCount val="8"/>
                <c:pt idx="0">
                  <c:v>16</c:v>
                </c:pt>
                <c:pt idx="1">
                  <c:v>57</c:v>
                </c:pt>
                <c:pt idx="2">
                  <c:v>91</c:v>
                </c:pt>
                <c:pt idx="3">
                  <c:v>173</c:v>
                </c:pt>
                <c:pt idx="4">
                  <c:v>228</c:v>
                </c:pt>
                <c:pt idx="5">
                  <c:v>605</c:v>
                </c:pt>
                <c:pt idx="6">
                  <c:v>915</c:v>
                </c:pt>
                <c:pt idx="7">
                  <c:v>1431</c:v>
                </c:pt>
              </c:numCache>
            </c:numRef>
          </c:val>
          <c:extLst>
            <c:ext xmlns:c16="http://schemas.microsoft.com/office/drawing/2014/chart" uri="{C3380CC4-5D6E-409C-BE32-E72D297353CC}">
              <c16:uniqueId val="{00000010-30A2-49C2-B258-A4D085F7FD23}"/>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1.9028181850776371E-2"/>
          <c:y val="0.66951364467655028"/>
          <c:w val="0.87137758062250892"/>
          <c:h val="0.31627198470668033"/>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2020-2024 m. VLK registruotų prašymų skirti kompensuojamąjį KLUBO sąnario </a:t>
            </a:r>
            <a:r>
              <a:rPr lang="lt-LT" sz="1000" b="0" i="0" u="none" strike="noStrike" kern="1200" spc="0" baseline="0" dirty="0" err="1">
                <a:solidFill>
                  <a:sysClr val="windowText" lastClr="000000">
                    <a:lumMod val="65000"/>
                    <a:lumOff val="35000"/>
                  </a:sysClr>
                </a:solidFill>
                <a:latin typeface="Times New Roman" panose="02020603050405020304" pitchFamily="18" charset="0"/>
                <a:cs typeface="Times New Roman" panose="02020603050405020304" pitchFamily="18" charset="0"/>
              </a:rPr>
              <a:t>endoprotezą</a:t>
            </a: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 ir atliktų endoprotezavimo operacijų pokyčiai </a:t>
            </a:r>
          </a:p>
        </c:rich>
      </c:tx>
      <c:layout>
        <c:manualLayout>
          <c:xMode val="edge"/>
          <c:yMode val="edge"/>
          <c:x val="0.13196787580706387"/>
          <c:y val="7.840861383448991E-2"/>
        </c:manualLayout>
      </c:layout>
      <c:overlay val="0"/>
      <c:spPr>
        <a:noFill/>
        <a:ln>
          <a:noFill/>
        </a:ln>
        <a:effectLst/>
      </c:spPr>
      <c:txPr>
        <a:bodyPr rot="0" spcFirstLastPara="1" vertOverflow="ellipsis" vert="horz" wrap="square" anchor="ctr" anchorCtr="1"/>
        <a:lstStyle/>
        <a:p>
          <a:pPr>
            <a:defRPr sz="1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'Prašymai-Operacijos'!$A$13</c:f>
              <c:strCache>
                <c:ptCount val="1"/>
                <c:pt idx="0">
                  <c:v>Registruotų prašymų skaičius</c:v>
                </c:pt>
              </c:strCache>
            </c:strRef>
          </c:tx>
          <c:spPr>
            <a:solidFill>
              <a:schemeClr val="accent2">
                <a:lumMod val="75000"/>
              </a:schemeClr>
            </a:solidFill>
            <a:ln>
              <a:noFill/>
            </a:ln>
            <a:effectLst/>
          </c:spPr>
          <c:invertIfNegative val="0"/>
          <c:cat>
            <c:strRef>
              <c:f>'Prašymai-Operacijos'!$B$12:$G$12</c:f>
              <c:strCache>
                <c:ptCount val="5"/>
                <c:pt idx="0">
                  <c:v>2020 m.</c:v>
                </c:pt>
                <c:pt idx="1">
                  <c:v>2021 m.</c:v>
                </c:pt>
                <c:pt idx="2">
                  <c:v>2022 m.</c:v>
                </c:pt>
                <c:pt idx="3">
                  <c:v>2023 m.</c:v>
                </c:pt>
                <c:pt idx="4">
                  <c:v>2024 m.</c:v>
                </c:pt>
              </c:strCache>
            </c:strRef>
          </c:cat>
          <c:val>
            <c:numRef>
              <c:f>'Prašymai-Operacijos'!$B$13:$G$13</c:f>
              <c:numCache>
                <c:formatCode>General</c:formatCode>
                <c:ptCount val="5"/>
                <c:pt idx="0">
                  <c:v>5696</c:v>
                </c:pt>
                <c:pt idx="1">
                  <c:v>6996</c:v>
                </c:pt>
                <c:pt idx="2">
                  <c:v>8076</c:v>
                </c:pt>
                <c:pt idx="3">
                  <c:v>8349</c:v>
                </c:pt>
                <c:pt idx="4">
                  <c:v>8354</c:v>
                </c:pt>
              </c:numCache>
            </c:numRef>
          </c:val>
          <c:extLst>
            <c:ext xmlns:c16="http://schemas.microsoft.com/office/drawing/2014/chart" uri="{C3380CC4-5D6E-409C-BE32-E72D297353CC}">
              <c16:uniqueId val="{00000000-9A6C-4256-9FA8-2AD858BC05FD}"/>
            </c:ext>
          </c:extLst>
        </c:ser>
        <c:ser>
          <c:idx val="1"/>
          <c:order val="1"/>
          <c:tx>
            <c:strRef>
              <c:f>'Prašymai-Operacijos'!$A$14</c:f>
              <c:strCache>
                <c:ptCount val="1"/>
                <c:pt idx="0">
                  <c:v>Atliktų operacijų skaičius</c:v>
                </c:pt>
              </c:strCache>
            </c:strRef>
          </c:tx>
          <c:spPr>
            <a:solidFill>
              <a:schemeClr val="accent6">
                <a:lumMod val="60000"/>
                <a:lumOff val="40000"/>
              </a:schemeClr>
            </a:solidFill>
            <a:ln>
              <a:noFill/>
            </a:ln>
            <a:effectLst/>
          </c:spPr>
          <c:invertIfNegative val="0"/>
          <c:cat>
            <c:strRef>
              <c:f>'Prašymai-Operacijos'!$B$12:$G$12</c:f>
              <c:strCache>
                <c:ptCount val="5"/>
                <c:pt idx="0">
                  <c:v>2020 m.</c:v>
                </c:pt>
                <c:pt idx="1">
                  <c:v>2021 m.</c:v>
                </c:pt>
                <c:pt idx="2">
                  <c:v>2022 m.</c:v>
                </c:pt>
                <c:pt idx="3">
                  <c:v>2023 m.</c:v>
                </c:pt>
                <c:pt idx="4">
                  <c:v>2024 m.</c:v>
                </c:pt>
              </c:strCache>
            </c:strRef>
          </c:cat>
          <c:val>
            <c:numRef>
              <c:f>'Prašymai-Operacijos'!$B$14:$G$14</c:f>
              <c:numCache>
                <c:formatCode>General</c:formatCode>
                <c:ptCount val="5"/>
                <c:pt idx="0">
                  <c:v>4632</c:v>
                </c:pt>
                <c:pt idx="1">
                  <c:v>5278</c:v>
                </c:pt>
                <c:pt idx="2">
                  <c:v>6226</c:v>
                </c:pt>
                <c:pt idx="3">
                  <c:v>6916</c:v>
                </c:pt>
                <c:pt idx="4">
                  <c:v>7262</c:v>
                </c:pt>
              </c:numCache>
            </c:numRef>
          </c:val>
          <c:extLst>
            <c:ext xmlns:c16="http://schemas.microsoft.com/office/drawing/2014/chart" uri="{C3380CC4-5D6E-409C-BE32-E72D297353CC}">
              <c16:uniqueId val="{00000001-9A6C-4256-9FA8-2AD858BC05FD}"/>
            </c:ext>
          </c:extLst>
        </c:ser>
        <c:dLbls>
          <c:showLegendKey val="0"/>
          <c:showVal val="0"/>
          <c:showCatName val="0"/>
          <c:showSerName val="0"/>
          <c:showPercent val="0"/>
          <c:showBubbleSize val="0"/>
        </c:dLbls>
        <c:gapWidth val="219"/>
        <c:axId val="1196325352"/>
        <c:axId val="1196326072"/>
      </c:barChart>
      <c:lineChart>
        <c:grouping val="standard"/>
        <c:varyColors val="0"/>
        <c:ser>
          <c:idx val="2"/>
          <c:order val="2"/>
          <c:tx>
            <c:strRef>
              <c:f>'Prašymai-Operacijos'!$A$15</c:f>
              <c:strCache>
                <c:ptCount val="1"/>
                <c:pt idx="0">
                  <c:v>Atliktų endoprotezavimo operacijų procentas nuo VLK registruotų prašymų skirti kompensuojamąjį sąnario endoprotezą</c:v>
                </c:pt>
              </c:strCache>
            </c:strRef>
          </c:tx>
          <c:spPr>
            <a:ln w="28575" cap="rnd">
              <a:solidFill>
                <a:schemeClr val="accent6">
                  <a:lumMod val="50000"/>
                </a:schemeClr>
              </a:solidFill>
              <a:round/>
            </a:ln>
            <a:effectLst/>
          </c:spPr>
          <c:marker>
            <c:symbol val="none"/>
          </c:marker>
          <c:dLbls>
            <c:dLbl>
              <c:idx val="0"/>
              <c:layout>
                <c:manualLayout>
                  <c:x val="-3.2076709303433082E-3"/>
                  <c:y val="-5.42828865008007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A6C-4256-9FA8-2AD858BC05FD}"/>
                </c:ext>
              </c:extLst>
            </c:dLbl>
            <c:dLbl>
              <c:idx val="1"/>
              <c:layout>
                <c:manualLayout>
                  <c:x val="-6.4153418606866163E-3"/>
                  <c:y val="-0.1749115231692467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A6C-4256-9FA8-2AD858BC05FD}"/>
                </c:ext>
              </c:extLst>
            </c:dLbl>
            <c:dLbl>
              <c:idx val="2"/>
              <c:layout>
                <c:manualLayout>
                  <c:x val="-6.4153418606865574E-3"/>
                  <c:y val="-0.19903725050293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A6C-4256-9FA8-2AD858BC05FD}"/>
                </c:ext>
              </c:extLst>
            </c:dLbl>
            <c:dLbl>
              <c:idx val="3"/>
              <c:layout>
                <c:manualLayout>
                  <c:x val="0"/>
                  <c:y val="-0.1387229321687129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A6C-4256-9FA8-2AD858BC05FD}"/>
                </c:ext>
              </c:extLst>
            </c:dLbl>
            <c:dLbl>
              <c:idx val="4"/>
              <c:layout>
                <c:manualLayout>
                  <c:x val="-2.2453696512402952E-2"/>
                  <c:y val="-5.42828865008007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A6C-4256-9FA8-2AD858BC05FD}"/>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'Prašymai-Operacijos'!$B$12:$G$12</c:f>
              <c:strCache>
                <c:ptCount val="5"/>
                <c:pt idx="0">
                  <c:v>2020 m.</c:v>
                </c:pt>
                <c:pt idx="1">
                  <c:v>2021 m.</c:v>
                </c:pt>
                <c:pt idx="2">
                  <c:v>2022 m.</c:v>
                </c:pt>
                <c:pt idx="3">
                  <c:v>2023 m.</c:v>
                </c:pt>
                <c:pt idx="4">
                  <c:v>2024 m.</c:v>
                </c:pt>
              </c:strCache>
            </c:strRef>
          </c:cat>
          <c:val>
            <c:numRef>
              <c:f>'Prašymai-Operacijos'!$B$15:$G$15</c:f>
              <c:numCache>
                <c:formatCode>0</c:formatCode>
                <c:ptCount val="5"/>
                <c:pt idx="0">
                  <c:v>81.32022471910112</c:v>
                </c:pt>
                <c:pt idx="1">
                  <c:v>75.44311034877073</c:v>
                </c:pt>
                <c:pt idx="2">
                  <c:v>77.092620108964837</c:v>
                </c:pt>
                <c:pt idx="3">
                  <c:v>82.836267816504972</c:v>
                </c:pt>
                <c:pt idx="4">
                  <c:v>86.928417524539142</c:v>
                </c:pt>
              </c:numCache>
            </c:numRef>
          </c:val>
          <c:smooth val="0"/>
          <c:extLst>
            <c:ext xmlns:c16="http://schemas.microsoft.com/office/drawing/2014/chart" uri="{C3380CC4-5D6E-409C-BE32-E72D297353CC}">
              <c16:uniqueId val="{00000002-9A6C-4256-9FA8-2AD858BC05FD}"/>
            </c:ext>
          </c:extLst>
        </c:ser>
        <c:dLbls>
          <c:showLegendKey val="0"/>
          <c:showVal val="0"/>
          <c:showCatName val="0"/>
          <c:showSerName val="0"/>
          <c:showPercent val="0"/>
          <c:showBubbleSize val="0"/>
        </c:dLbls>
        <c:marker val="1"/>
        <c:smooth val="0"/>
        <c:axId val="1516294560"/>
        <c:axId val="1516304640"/>
      </c:lineChart>
      <c:catAx>
        <c:axId val="1196325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6072"/>
        <c:crosses val="autoZero"/>
        <c:auto val="1"/>
        <c:lblAlgn val="ctr"/>
        <c:lblOffset val="100"/>
        <c:noMultiLvlLbl val="0"/>
      </c:catAx>
      <c:valAx>
        <c:axId val="1196326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5352"/>
        <c:crosses val="autoZero"/>
        <c:crossBetween val="between"/>
      </c:valAx>
      <c:valAx>
        <c:axId val="1516304640"/>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516294560"/>
        <c:crosses val="max"/>
        <c:crossBetween val="between"/>
      </c:valAx>
      <c:catAx>
        <c:axId val="1516294560"/>
        <c:scaling>
          <c:orientation val="minMax"/>
        </c:scaling>
        <c:delete val="1"/>
        <c:axPos val="b"/>
        <c:numFmt formatCode="General" sourceLinked="1"/>
        <c:majorTickMark val="out"/>
        <c:minorTickMark val="none"/>
        <c:tickLblPos val="nextTo"/>
        <c:crossAx val="151630464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600" b="1" dirty="0">
                <a:latin typeface="Times New Roman" panose="02020603050405020304" pitchFamily="18" charset="0"/>
                <a:cs typeface="Times New Roman" panose="02020603050405020304" pitchFamily="18" charset="0"/>
              </a:rPr>
              <a:t>2024 m. </a:t>
            </a:r>
          </a:p>
        </c:rich>
      </c:tx>
      <c:layout>
        <c:manualLayout>
          <c:xMode val="edge"/>
          <c:yMode val="edge"/>
          <c:x val="5.2277095672065663E-2"/>
          <c:y val="1.8670478188434373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view3D>
      <c:rotX val="30"/>
      <c:rotY val="96"/>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4.0677579575114677E-3"/>
          <c:y val="2.1214330841608557E-2"/>
          <c:w val="0.95932242042488536"/>
          <c:h val="0.56248986997923089"/>
        </c:manualLayout>
      </c:layout>
      <c:pie3DChart>
        <c:varyColors val="1"/>
        <c:ser>
          <c:idx val="0"/>
          <c:order val="0"/>
          <c:tx>
            <c:strRef>
              <c:f>'Panaudoti EP'!$B$4</c:f>
              <c:strCache>
                <c:ptCount val="1"/>
                <c:pt idx="0">
                  <c:v>Panaudotas kiekis</c:v>
                </c:pt>
              </c:strCache>
            </c:strRef>
          </c:tx>
          <c:explosion val="4"/>
          <c:dPt>
            <c:idx val="0"/>
            <c:bubble3D val="0"/>
            <c:explosion val="19"/>
            <c:spPr>
              <a:solidFill>
                <a:srgbClr val="FFFF00"/>
              </a:solidFill>
              <a:ln w="25400">
                <a:solidFill>
                  <a:schemeClr val="lt1"/>
                </a:solidFill>
              </a:ln>
              <a:effectLst/>
              <a:sp3d contourW="25400">
                <a:contourClr>
                  <a:schemeClr val="lt1"/>
                </a:contourClr>
              </a:sp3d>
            </c:spPr>
            <c:extLst>
              <c:ext xmlns:c16="http://schemas.microsoft.com/office/drawing/2014/chart" uri="{C3380CC4-5D6E-409C-BE32-E72D297353CC}">
                <c16:uniqueId val="{00000001-2C76-4165-B5A4-2F8CD5BECF6D}"/>
              </c:ext>
            </c:extLst>
          </c:dPt>
          <c:dPt>
            <c:idx val="1"/>
            <c:bubble3D val="0"/>
            <c:explosion val="13"/>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2C76-4165-B5A4-2F8CD5BECF6D}"/>
              </c:ext>
            </c:extLst>
          </c:dPt>
          <c:dPt>
            <c:idx val="2"/>
            <c:bubble3D val="0"/>
            <c:explosion val="8"/>
            <c:spPr>
              <a:solidFill>
                <a:srgbClr val="FFC000"/>
              </a:solidFill>
              <a:ln w="25400">
                <a:solidFill>
                  <a:schemeClr val="lt1"/>
                </a:solidFill>
              </a:ln>
              <a:effectLst/>
              <a:sp3d contourW="25400">
                <a:contourClr>
                  <a:schemeClr val="lt1"/>
                </a:contourClr>
              </a:sp3d>
            </c:spPr>
            <c:extLst>
              <c:ext xmlns:c16="http://schemas.microsoft.com/office/drawing/2014/chart" uri="{C3380CC4-5D6E-409C-BE32-E72D297353CC}">
                <c16:uniqueId val="{00000005-2C76-4165-B5A4-2F8CD5BECF6D}"/>
              </c:ext>
            </c:extLst>
          </c:dPt>
          <c:dPt>
            <c:idx val="3"/>
            <c:bubble3D val="0"/>
            <c:explosion val="6"/>
            <c:spPr>
              <a:solidFill>
                <a:srgbClr val="92D050"/>
              </a:solidFill>
              <a:ln w="25400">
                <a:solidFill>
                  <a:schemeClr val="lt1"/>
                </a:solidFill>
              </a:ln>
              <a:effectLst/>
              <a:sp3d contourW="25400">
                <a:contourClr>
                  <a:schemeClr val="lt1"/>
                </a:contourClr>
              </a:sp3d>
            </c:spPr>
            <c:extLst>
              <c:ext xmlns:c16="http://schemas.microsoft.com/office/drawing/2014/chart" uri="{C3380CC4-5D6E-409C-BE32-E72D297353CC}">
                <c16:uniqueId val="{00000007-2C76-4165-B5A4-2F8CD5BECF6D}"/>
              </c:ext>
            </c:extLst>
          </c:dPt>
          <c:dPt>
            <c:idx val="4"/>
            <c:bubble3D val="0"/>
            <c:spPr>
              <a:solidFill>
                <a:srgbClr val="00B0F0"/>
              </a:solidFill>
              <a:ln w="25400">
                <a:solidFill>
                  <a:schemeClr val="lt1"/>
                </a:solidFill>
              </a:ln>
              <a:effectLst/>
              <a:sp3d contourW="25400">
                <a:contourClr>
                  <a:schemeClr val="lt1"/>
                </a:contourClr>
              </a:sp3d>
            </c:spPr>
            <c:extLst>
              <c:ext xmlns:c16="http://schemas.microsoft.com/office/drawing/2014/chart" uri="{C3380CC4-5D6E-409C-BE32-E72D297353CC}">
                <c16:uniqueId val="{00000009-2C76-4165-B5A4-2F8CD5BECF6D}"/>
              </c:ext>
            </c:extLst>
          </c:dPt>
          <c:dPt>
            <c:idx val="5"/>
            <c:bubble3D val="0"/>
            <c:spPr>
              <a:solidFill>
                <a:srgbClr val="AE5680"/>
              </a:solidFill>
              <a:ln w="25400">
                <a:solidFill>
                  <a:schemeClr val="lt1"/>
                </a:solidFill>
              </a:ln>
              <a:effectLst/>
              <a:sp3d contourW="25400">
                <a:contourClr>
                  <a:schemeClr val="lt1"/>
                </a:contourClr>
              </a:sp3d>
            </c:spPr>
            <c:extLst>
              <c:ext xmlns:c16="http://schemas.microsoft.com/office/drawing/2014/chart" uri="{C3380CC4-5D6E-409C-BE32-E72D297353CC}">
                <c16:uniqueId val="{0000000B-2C76-4165-B5A4-2F8CD5BECF6D}"/>
              </c:ext>
            </c:extLst>
          </c:dPt>
          <c:dPt>
            <c:idx val="6"/>
            <c:bubble3D val="0"/>
            <c:spPr>
              <a:solidFill>
                <a:schemeClr val="accent2">
                  <a:lumMod val="75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D-2C76-4165-B5A4-2F8CD5BECF6D}"/>
              </c:ext>
            </c:extLst>
          </c:dPt>
          <c:dPt>
            <c:idx val="7"/>
            <c:bubble3D val="0"/>
            <c:spPr>
              <a:solidFill>
                <a:srgbClr val="7AE0DE"/>
              </a:solidFill>
              <a:ln w="25400">
                <a:solidFill>
                  <a:schemeClr val="lt1"/>
                </a:solidFill>
              </a:ln>
              <a:effectLst/>
              <a:sp3d contourW="25400">
                <a:contourClr>
                  <a:schemeClr val="lt1"/>
                </a:contourClr>
              </a:sp3d>
            </c:spPr>
            <c:extLst>
              <c:ext xmlns:c16="http://schemas.microsoft.com/office/drawing/2014/chart" uri="{C3380CC4-5D6E-409C-BE32-E72D297353CC}">
                <c16:uniqueId val="{0000000F-2C76-4165-B5A4-2F8CD5BECF6D}"/>
              </c:ext>
            </c:extLst>
          </c:dPt>
          <c:dPt>
            <c:idx val="8"/>
            <c:bubble3D val="0"/>
            <c:explosion val="3"/>
            <c:spPr>
              <a:solidFill>
                <a:schemeClr val="bg2">
                  <a:lumMod val="75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1-2C76-4165-B5A4-2F8CD5BECF6D}"/>
              </c:ext>
            </c:extLst>
          </c:dPt>
          <c:dLbls>
            <c:dLbl>
              <c:idx val="2"/>
              <c:layout>
                <c:manualLayout>
                  <c:x val="6.622277925238452E-3"/>
                  <c:y val="2.0183595485713551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2C76-4165-B5A4-2F8CD5BECF6D}"/>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'Panaudoti EP'!$A$5:$A$13</c:f>
              <c:strCache>
                <c:ptCount val="9"/>
                <c:pt idx="0">
                  <c:v>Columbus (Aesculap)</c:v>
                </c:pt>
                <c:pt idx="1">
                  <c:v>BalanSys (Mathys)</c:v>
                </c:pt>
                <c:pt idx="2">
                  <c:v>NESTANDARTINIS (sukomplektuotas iš revizinių komponentų)</c:v>
                </c:pt>
                <c:pt idx="3">
                  <c:v>Oxford (Zimmer Biomet)</c:v>
                </c:pt>
                <c:pt idx="4">
                  <c:v>eMP Evolution (Microport Orthopedics)</c:v>
                </c:pt>
                <c:pt idx="5">
                  <c:v>Vanguard (Zimmer Biomet)</c:v>
                </c:pt>
                <c:pt idx="6">
                  <c:v>Sigma (Johnson &amp; Johnson)</c:v>
                </c:pt>
                <c:pt idx="7">
                  <c:v>NexGen (Zimmer Biomet)</c:v>
                </c:pt>
                <c:pt idx="8">
                  <c:v>Attune (Johnson &amp; Johnson)</c:v>
                </c:pt>
              </c:strCache>
            </c:strRef>
          </c:cat>
          <c:val>
            <c:numRef>
              <c:f>'Panaudoti EP'!$B$5:$B$13</c:f>
              <c:numCache>
                <c:formatCode>General</c:formatCode>
                <c:ptCount val="9"/>
                <c:pt idx="0">
                  <c:v>25</c:v>
                </c:pt>
                <c:pt idx="1">
                  <c:v>56</c:v>
                </c:pt>
                <c:pt idx="2">
                  <c:v>147</c:v>
                </c:pt>
                <c:pt idx="3">
                  <c:v>201</c:v>
                </c:pt>
                <c:pt idx="4">
                  <c:v>260</c:v>
                </c:pt>
                <c:pt idx="5">
                  <c:v>446</c:v>
                </c:pt>
                <c:pt idx="6">
                  <c:v>704</c:v>
                </c:pt>
                <c:pt idx="7">
                  <c:v>1225</c:v>
                </c:pt>
                <c:pt idx="8">
                  <c:v>1555</c:v>
                </c:pt>
              </c:numCache>
            </c:numRef>
          </c:val>
          <c:extLst>
            <c:ext xmlns:c16="http://schemas.microsoft.com/office/drawing/2014/chart" uri="{C3380CC4-5D6E-409C-BE32-E72D297353CC}">
              <c16:uniqueId val="{00000012-2C76-4165-B5A4-2F8CD5BECF6D}"/>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1.149013504636124E-2"/>
          <c:y val="0.5930394399150567"/>
          <c:w val="0.81227537248011206"/>
          <c:h val="0.4069605600849433"/>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400" b="0" i="0" u="none" strike="noStrike" kern="1200" spc="0" baseline="0" dirty="0">
                <a:solidFill>
                  <a:prstClr val="black">
                    <a:lumMod val="65000"/>
                    <a:lumOff val="35000"/>
                  </a:prstClr>
                </a:solidFill>
                <a:latin typeface="Times New Roman" panose="02020603050405020304" pitchFamily="18" charset="0"/>
                <a:cs typeface="Times New Roman" panose="02020603050405020304" pitchFamily="18" charset="0"/>
              </a:rPr>
              <a:t>PSDF biudžeto išlaidos kompensuojamiesiems sąnarių </a:t>
            </a:r>
            <a:r>
              <a:rPr lang="lt-LT" sz="1400" b="0" i="0" u="none" strike="noStrike" kern="1200" spc="0" baseline="0" dirty="0" err="1">
                <a:solidFill>
                  <a:prstClr val="black">
                    <a:lumMod val="65000"/>
                    <a:lumOff val="35000"/>
                  </a:prstClr>
                </a:solidFill>
                <a:latin typeface="Times New Roman" panose="02020603050405020304" pitchFamily="18" charset="0"/>
                <a:cs typeface="Times New Roman" panose="02020603050405020304" pitchFamily="18" charset="0"/>
              </a:rPr>
              <a:t>endoprotezams</a:t>
            </a:r>
            <a:r>
              <a:rPr lang="lt-LT" sz="1400" b="0" i="0" u="none" strike="noStrike" kern="1200" spc="0" baseline="0" dirty="0">
                <a:solidFill>
                  <a:prstClr val="black">
                    <a:lumMod val="65000"/>
                    <a:lumOff val="35000"/>
                  </a:prstClr>
                </a:solidFill>
                <a:latin typeface="Times New Roman" panose="02020603050405020304" pitchFamily="18" charset="0"/>
                <a:cs typeface="Times New Roman" panose="02020603050405020304" pitchFamily="18" charset="0"/>
              </a:rPr>
              <a:t> (mln. Eur)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stacked"/>
        <c:varyColors val="0"/>
        <c:ser>
          <c:idx val="0"/>
          <c:order val="0"/>
          <c:tx>
            <c:strRef>
              <c:f>Išlaidos!$A$3</c:f>
              <c:strCache>
                <c:ptCount val="1"/>
                <c:pt idx="0">
                  <c:v>Kompensacijos asmenims, įsigijusiems sąnarių endoprotezus savo lėšomis</c:v>
                </c:pt>
              </c:strCache>
            </c:strRef>
          </c:tx>
          <c:spPr>
            <a:solidFill>
              <a:schemeClr val="accent1"/>
            </a:solidFill>
            <a:ln>
              <a:noFill/>
            </a:ln>
            <a:effectLst/>
            <a:sp3d/>
          </c:spPr>
          <c:invertIfNegative val="0"/>
          <c:cat>
            <c:strRef>
              <c:f>Išlaidos!$B$2:$F$2</c:f>
              <c:strCache>
                <c:ptCount val="5"/>
                <c:pt idx="0">
                  <c:v>2020 m.</c:v>
                </c:pt>
                <c:pt idx="1">
                  <c:v>2021 m.</c:v>
                </c:pt>
                <c:pt idx="2">
                  <c:v>2022 m.</c:v>
                </c:pt>
                <c:pt idx="3">
                  <c:v>2023 m.</c:v>
                </c:pt>
                <c:pt idx="4">
                  <c:v>2024 m.</c:v>
                </c:pt>
              </c:strCache>
            </c:strRef>
          </c:cat>
          <c:val>
            <c:numRef>
              <c:f>Išlaidos!$B$3:$F$3</c:f>
            </c:numRef>
          </c:val>
          <c:extLst>
            <c:ext xmlns:c16="http://schemas.microsoft.com/office/drawing/2014/chart" uri="{C3380CC4-5D6E-409C-BE32-E72D297353CC}">
              <c16:uniqueId val="{00000000-0131-409E-BFE7-2AEB2D3BC330}"/>
            </c:ext>
          </c:extLst>
        </c:ser>
        <c:ser>
          <c:idx val="1"/>
          <c:order val="1"/>
          <c:tx>
            <c:strRef>
              <c:f>Išlaidos!$A$4</c:f>
              <c:strCache>
                <c:ptCount val="1"/>
                <c:pt idx="0">
                  <c:v>Kompensacijos gydymo įstaigoms</c:v>
                </c:pt>
              </c:strCache>
            </c:strRef>
          </c:tx>
          <c:spPr>
            <a:solidFill>
              <a:schemeClr val="accent2"/>
            </a:solidFill>
            <a:ln>
              <a:noFill/>
            </a:ln>
            <a:effectLst/>
            <a:sp3d/>
          </c:spPr>
          <c:invertIfNegative val="0"/>
          <c:cat>
            <c:strRef>
              <c:f>Išlaidos!$B$2:$F$2</c:f>
              <c:strCache>
                <c:ptCount val="5"/>
                <c:pt idx="0">
                  <c:v>2020 m.</c:v>
                </c:pt>
                <c:pt idx="1">
                  <c:v>2021 m.</c:v>
                </c:pt>
                <c:pt idx="2">
                  <c:v>2022 m.</c:v>
                </c:pt>
                <c:pt idx="3">
                  <c:v>2023 m.</c:v>
                </c:pt>
                <c:pt idx="4">
                  <c:v>2024 m.</c:v>
                </c:pt>
              </c:strCache>
            </c:strRef>
          </c:cat>
          <c:val>
            <c:numRef>
              <c:f>Išlaidos!$B$4:$F$4</c:f>
            </c:numRef>
          </c:val>
          <c:extLst>
            <c:ext xmlns:c16="http://schemas.microsoft.com/office/drawing/2014/chart" uri="{C3380CC4-5D6E-409C-BE32-E72D297353CC}">
              <c16:uniqueId val="{00000001-0131-409E-BFE7-2AEB2D3BC330}"/>
            </c:ext>
          </c:extLst>
        </c:ser>
        <c:ser>
          <c:idx val="2"/>
          <c:order val="2"/>
          <c:tx>
            <c:strRef>
              <c:f>Išlaidos!$A$5</c:f>
              <c:strCache>
                <c:ptCount val="1"/>
                <c:pt idx="0">
                  <c:v>Kompensacijos asmenims ir ASPĮ, už įsigytus ir implantuotus sąnarių endoprotezus</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Išlaidos!$B$2:$F$2</c:f>
              <c:strCache>
                <c:ptCount val="5"/>
                <c:pt idx="0">
                  <c:v>2020 m.</c:v>
                </c:pt>
                <c:pt idx="1">
                  <c:v>2021 m.</c:v>
                </c:pt>
                <c:pt idx="2">
                  <c:v>2022 m.</c:v>
                </c:pt>
                <c:pt idx="3">
                  <c:v>2023 m.</c:v>
                </c:pt>
                <c:pt idx="4">
                  <c:v>2024 m.</c:v>
                </c:pt>
              </c:strCache>
            </c:strRef>
          </c:cat>
          <c:val>
            <c:numRef>
              <c:f>Išlaidos!$B$5:$F$5</c:f>
              <c:numCache>
                <c:formatCode>#,##0.00</c:formatCode>
                <c:ptCount val="5"/>
                <c:pt idx="0">
                  <c:v>0.61000734000000001</c:v>
                </c:pt>
                <c:pt idx="1">
                  <c:v>0.77267123999999998</c:v>
                </c:pt>
                <c:pt idx="2">
                  <c:v>1.02131053</c:v>
                </c:pt>
                <c:pt idx="3">
                  <c:v>1.29468271</c:v>
                </c:pt>
                <c:pt idx="4">
                  <c:v>1.1352169600000002</c:v>
                </c:pt>
              </c:numCache>
            </c:numRef>
          </c:val>
          <c:extLst>
            <c:ext xmlns:c16="http://schemas.microsoft.com/office/drawing/2014/chart" uri="{C3380CC4-5D6E-409C-BE32-E72D297353CC}">
              <c16:uniqueId val="{00000002-0131-409E-BFE7-2AEB2D3BC330}"/>
            </c:ext>
          </c:extLst>
        </c:ser>
        <c:ser>
          <c:idx val="3"/>
          <c:order val="3"/>
          <c:tx>
            <c:strRef>
              <c:f>Išlaidos!$A$6</c:f>
              <c:strCache>
                <c:ptCount val="1"/>
                <c:pt idx="0">
                  <c:v>Mokėjimai tiekėjams pagal sutartis</c:v>
                </c:pt>
              </c:strCache>
            </c:strRef>
          </c:tx>
          <c:spPr>
            <a:solidFill>
              <a:schemeClr val="accent6">
                <a:lumMod val="60000"/>
                <a:lumOff val="40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Išlaidos!$B$2:$F$2</c:f>
              <c:strCache>
                <c:ptCount val="5"/>
                <c:pt idx="0">
                  <c:v>2020 m.</c:v>
                </c:pt>
                <c:pt idx="1">
                  <c:v>2021 m.</c:v>
                </c:pt>
                <c:pt idx="2">
                  <c:v>2022 m.</c:v>
                </c:pt>
                <c:pt idx="3">
                  <c:v>2023 m.</c:v>
                </c:pt>
                <c:pt idx="4">
                  <c:v>2024 m.</c:v>
                </c:pt>
              </c:strCache>
            </c:strRef>
          </c:cat>
          <c:val>
            <c:numRef>
              <c:f>Išlaidos!$B$6:$F$6</c:f>
              <c:numCache>
                <c:formatCode>#,##0.00</c:formatCode>
                <c:ptCount val="5"/>
                <c:pt idx="0">
                  <c:v>9.3242749499999995</c:v>
                </c:pt>
                <c:pt idx="1">
                  <c:v>7.68017313</c:v>
                </c:pt>
                <c:pt idx="2">
                  <c:v>9.8258248399999992</c:v>
                </c:pt>
                <c:pt idx="3">
                  <c:v>13.576163769999999</c:v>
                </c:pt>
                <c:pt idx="4">
                  <c:v>19.018263920000003</c:v>
                </c:pt>
              </c:numCache>
            </c:numRef>
          </c:val>
          <c:extLst>
            <c:ext xmlns:c16="http://schemas.microsoft.com/office/drawing/2014/chart" uri="{C3380CC4-5D6E-409C-BE32-E72D297353CC}">
              <c16:uniqueId val="{00000003-0131-409E-BFE7-2AEB2D3BC330}"/>
            </c:ext>
          </c:extLst>
        </c:ser>
        <c:dLbls>
          <c:showLegendKey val="0"/>
          <c:showVal val="0"/>
          <c:showCatName val="0"/>
          <c:showSerName val="0"/>
          <c:showPercent val="0"/>
          <c:showBubbleSize val="0"/>
        </c:dLbls>
        <c:gapWidth val="50"/>
        <c:shape val="box"/>
        <c:axId val="821213744"/>
        <c:axId val="821214464"/>
        <c:axId val="0"/>
      </c:bar3DChart>
      <c:catAx>
        <c:axId val="82121374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821214464"/>
        <c:crosses val="autoZero"/>
        <c:auto val="1"/>
        <c:lblAlgn val="ctr"/>
        <c:lblOffset val="100"/>
        <c:noMultiLvlLbl val="0"/>
      </c:catAx>
      <c:valAx>
        <c:axId val="821214464"/>
        <c:scaling>
          <c:orientation val="minMax"/>
          <c:max val="21"/>
          <c:min val="0"/>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821213744"/>
        <c:crosses val="autoZero"/>
        <c:crossBetween val="between"/>
        <c:majorUnit val="5"/>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dirty="0"/>
              <a:t>2024 m. pirminėse operacijose</a:t>
            </a:r>
            <a:r>
              <a:rPr lang="lt-LT" baseline="0" dirty="0"/>
              <a:t> i</a:t>
            </a:r>
            <a:r>
              <a:rPr lang="lt-LT" dirty="0"/>
              <a:t>mplantuotų komponentų vertė pagal</a:t>
            </a:r>
            <a:r>
              <a:rPr lang="lt-LT" baseline="0" dirty="0"/>
              <a:t> ASPĮ, Eur</a:t>
            </a:r>
            <a:endParaRPr lang="lt-LT"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177972440944882"/>
          <c:y val="7.8392253951483123E-2"/>
          <c:w val="0.85619356955380577"/>
          <c:h val="0.86664961688353825"/>
        </c:manualLayout>
      </c:layout>
      <c:bar3DChart>
        <c:barDir val="bar"/>
        <c:grouping val="clustered"/>
        <c:varyColors val="0"/>
        <c:ser>
          <c:idx val="0"/>
          <c:order val="0"/>
          <c:tx>
            <c:strRef>
              <c:f>Išlaidos!$B$52</c:f>
              <c:strCache>
                <c:ptCount val="1"/>
                <c:pt idx="0">
                  <c:v>Visų lokalizacijų PIRMINĖS operacijos</c:v>
                </c:pt>
              </c:strCache>
            </c:strRef>
          </c:tx>
          <c:spPr>
            <a:solidFill>
              <a:schemeClr val="accent6">
                <a:lumMod val="50000"/>
              </a:schemeClr>
            </a:solidFill>
            <a:ln>
              <a:noFill/>
            </a:ln>
            <a:effectLst/>
            <a:sp3d/>
          </c:spPr>
          <c:invertIfNegative val="0"/>
          <c:dLbls>
            <c:dLbl>
              <c:idx val="20"/>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extLst>
                <c:ext xmlns:c15="http://schemas.microsoft.com/office/drawing/2012/chart" uri="{CE6537A1-D6FC-4f65-9D91-7224C49458BB}">
                  <c15:layout>
                    <c:manualLayout>
                      <c:w val="5.7281249999999992E-2"/>
                      <c:h val="3.550048388552992E-2"/>
                    </c:manualLayout>
                  </c15:layout>
                </c:ext>
                <c:ext xmlns:c16="http://schemas.microsoft.com/office/drawing/2014/chart" uri="{C3380CC4-5D6E-409C-BE32-E72D297353CC}">
                  <c16:uniqueId val="{00000001-79E6-4D54-8DB6-BFBB2F6399E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Išlaidos!$A$53:$A$73</c:f>
              <c:strCache>
                <c:ptCount val="21"/>
                <c:pt idx="0">
                  <c:v>Šakių ligoninė</c:v>
                </c:pt>
                <c:pt idx="1">
                  <c:v>Utenos ligoninė</c:v>
                </c:pt>
                <c:pt idx="2">
                  <c:v>Ukmergės ligoninė</c:v>
                </c:pt>
                <c:pt idx="3">
                  <c:v>Jonavos ligoninė</c:v>
                </c:pt>
                <c:pt idx="4">
                  <c:v>Regioninė Mažeikių ligoninė</c:v>
                </c:pt>
                <c:pt idx="5">
                  <c:v>Regioninė Telšių ligoninė</c:v>
                </c:pt>
                <c:pt idx="6">
                  <c:v>Tauragės ligoninė</c:v>
                </c:pt>
                <c:pt idx="7">
                  <c:v>Alytaus apskrities S. Kudirkos ligoninė</c:v>
                </c:pt>
                <c:pt idx="8">
                  <c:v>Druskininkų ligoninė</c:v>
                </c:pt>
                <c:pt idx="9">
                  <c:v>Raseinių ligoninė</c:v>
                </c:pt>
                <c:pt idx="10">
                  <c:v>Marijampolės ligoninė</c:v>
                </c:pt>
                <c:pt idx="11">
                  <c:v>Respublikinė Šiaulių ligoninė</c:v>
                </c:pt>
                <c:pt idx="12">
                  <c:v>InMedica</c:v>
                </c:pt>
                <c:pt idx="13">
                  <c:v>VUL Santaros klinikos</c:v>
                </c:pt>
                <c:pt idx="14">
                  <c:v>Respublikinė Panevėžio ligoninė</c:v>
                </c:pt>
                <c:pt idx="15">
                  <c:v>Respublikinė Klaipėdos ligoninė</c:v>
                </c:pt>
                <c:pt idx="16">
                  <c:v>Radviliškio ligoninė</c:v>
                </c:pt>
                <c:pt idx="17">
                  <c:v>LSMU Kauno ligoninė</c:v>
                </c:pt>
                <c:pt idx="18">
                  <c:v>Klaipėdos universiteto ligoninė</c:v>
                </c:pt>
                <c:pt idx="19">
                  <c:v>LSMUL Kauno klinikos</c:v>
                </c:pt>
                <c:pt idx="20">
                  <c:v>Respublikinė Vilniaus universitetinė ligoninė</c:v>
                </c:pt>
              </c:strCache>
            </c:strRef>
          </c:cat>
          <c:val>
            <c:numRef>
              <c:f>Išlaidos!$B$53:$B$73</c:f>
              <c:numCache>
                <c:formatCode>#,##0</c:formatCode>
                <c:ptCount val="21"/>
                <c:pt idx="0">
                  <c:v>11052.179999999998</c:v>
                </c:pt>
                <c:pt idx="1">
                  <c:v>198019.24999999889</c:v>
                </c:pt>
                <c:pt idx="2">
                  <c:v>216387.06999999951</c:v>
                </c:pt>
                <c:pt idx="3">
                  <c:v>256809.31999999919</c:v>
                </c:pt>
                <c:pt idx="4">
                  <c:v>264328.71999999887</c:v>
                </c:pt>
                <c:pt idx="5">
                  <c:v>266200.4600000002</c:v>
                </c:pt>
                <c:pt idx="6">
                  <c:v>280396.71999999951</c:v>
                </c:pt>
                <c:pt idx="7">
                  <c:v>297747.56999999972</c:v>
                </c:pt>
                <c:pt idx="8">
                  <c:v>369110.76000000071</c:v>
                </c:pt>
                <c:pt idx="9">
                  <c:v>384432.37999999931</c:v>
                </c:pt>
                <c:pt idx="10">
                  <c:v>437958.42000000109</c:v>
                </c:pt>
                <c:pt idx="11">
                  <c:v>611545.45000000391</c:v>
                </c:pt>
                <c:pt idx="12">
                  <c:v>693063.89000000153</c:v>
                </c:pt>
                <c:pt idx="13">
                  <c:v>703469.90000000282</c:v>
                </c:pt>
                <c:pt idx="14">
                  <c:v>712528.27000000118</c:v>
                </c:pt>
                <c:pt idx="15">
                  <c:v>734791.41000000015</c:v>
                </c:pt>
                <c:pt idx="16">
                  <c:v>821029.57000000461</c:v>
                </c:pt>
                <c:pt idx="17">
                  <c:v>1139538.2500000051</c:v>
                </c:pt>
                <c:pt idx="18">
                  <c:v>1462916.7100000212</c:v>
                </c:pt>
                <c:pt idx="19">
                  <c:v>1505932.1900000148</c:v>
                </c:pt>
                <c:pt idx="20">
                  <c:v>2700439.990000071</c:v>
                </c:pt>
              </c:numCache>
            </c:numRef>
          </c:val>
          <c:extLst>
            <c:ext xmlns:c16="http://schemas.microsoft.com/office/drawing/2014/chart" uri="{C3380CC4-5D6E-409C-BE32-E72D297353CC}">
              <c16:uniqueId val="{00000000-79E6-4D54-8DB6-BFBB2F6399E9}"/>
            </c:ext>
          </c:extLst>
        </c:ser>
        <c:dLbls>
          <c:showLegendKey val="0"/>
          <c:showVal val="0"/>
          <c:showCatName val="0"/>
          <c:showSerName val="0"/>
          <c:showPercent val="0"/>
          <c:showBubbleSize val="0"/>
        </c:dLbls>
        <c:gapWidth val="50"/>
        <c:gapDepth val="50"/>
        <c:shape val="box"/>
        <c:axId val="384390504"/>
        <c:axId val="384392304"/>
        <c:axId val="0"/>
      </c:bar3DChart>
      <c:catAx>
        <c:axId val="38439050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84392304"/>
        <c:crosses val="autoZero"/>
        <c:auto val="1"/>
        <c:lblAlgn val="ctr"/>
        <c:lblOffset val="100"/>
        <c:noMultiLvlLbl val="0"/>
      </c:catAx>
      <c:valAx>
        <c:axId val="384392304"/>
        <c:scaling>
          <c:orientation val="minMax"/>
          <c:max val="2800000"/>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8439050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manualLayout>
          <c:layoutTarget val="inner"/>
          <c:xMode val="edge"/>
          <c:yMode val="edge"/>
          <c:x val="0.14443280067932684"/>
          <c:y val="5.8641973365071071E-2"/>
          <c:w val="0.85556719932067316"/>
          <c:h val="0.77443307105621373"/>
        </c:manualLayout>
      </c:layout>
      <c:barChart>
        <c:barDir val="col"/>
        <c:grouping val="clustered"/>
        <c:varyColors val="0"/>
        <c:ser>
          <c:idx val="0"/>
          <c:order val="0"/>
          <c:tx>
            <c:strRef>
              <c:f>Lapas1!$B$1</c:f>
              <c:strCache>
                <c:ptCount val="1"/>
                <c:pt idx="0">
                  <c:v>VLK lėšomis, vnt.</c:v>
                </c:pt>
              </c:strCache>
            </c:strRef>
          </c:tx>
          <c:spPr>
            <a:solidFill>
              <a:schemeClr val="accent6">
                <a:lumMod val="60000"/>
                <a:lumOff val="40000"/>
              </a:schemeClr>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Lapas1!$A$2:$A$6</c:f>
              <c:numCache>
                <c:formatCode>General</c:formatCode>
                <c:ptCount val="5"/>
                <c:pt idx="0">
                  <c:v>2020</c:v>
                </c:pt>
                <c:pt idx="1">
                  <c:v>2021</c:v>
                </c:pt>
                <c:pt idx="2">
                  <c:v>2022</c:v>
                </c:pt>
                <c:pt idx="3">
                  <c:v>2023</c:v>
                </c:pt>
                <c:pt idx="4">
                  <c:v>2024</c:v>
                </c:pt>
              </c:numCache>
            </c:numRef>
          </c:cat>
          <c:val>
            <c:numRef>
              <c:f>Lapas1!$B$2:$B$6</c:f>
              <c:numCache>
                <c:formatCode>General</c:formatCode>
                <c:ptCount val="5"/>
                <c:pt idx="0">
                  <c:v>5287</c:v>
                </c:pt>
                <c:pt idx="1">
                  <c:v>5612</c:v>
                </c:pt>
                <c:pt idx="2">
                  <c:v>7158</c:v>
                </c:pt>
                <c:pt idx="3">
                  <c:v>8976</c:v>
                </c:pt>
                <c:pt idx="4">
                  <c:v>10484</c:v>
                </c:pt>
              </c:numCache>
            </c:numRef>
          </c:val>
          <c:extLst>
            <c:ext xmlns:c16="http://schemas.microsoft.com/office/drawing/2014/chart" uri="{C3380CC4-5D6E-409C-BE32-E72D297353CC}">
              <c16:uniqueId val="{00000000-839B-46DB-AEC9-2538F4E1C0B7}"/>
            </c:ext>
          </c:extLst>
        </c:ser>
        <c:ser>
          <c:idx val="2"/>
          <c:order val="2"/>
          <c:tx>
            <c:strRef>
              <c:f>Lapas1!$D$1</c:f>
              <c:strCache>
                <c:ptCount val="1"/>
                <c:pt idx="0">
                  <c:v>Iš viso</c:v>
                </c:pt>
              </c:strCache>
            </c:strRef>
          </c:tx>
          <c:spPr>
            <a:gradFill rotWithShape="1">
              <a:gsLst>
                <a:gs pos="0">
                  <a:schemeClr val="accent4">
                    <a:shade val="86000"/>
                    <a:satMod val="103000"/>
                    <a:lumMod val="102000"/>
                    <a:tint val="94000"/>
                  </a:schemeClr>
                </a:gs>
                <a:gs pos="50000">
                  <a:schemeClr val="accent4">
                    <a:shade val="86000"/>
                    <a:satMod val="110000"/>
                    <a:lumMod val="100000"/>
                    <a:shade val="100000"/>
                  </a:schemeClr>
                </a:gs>
                <a:gs pos="100000">
                  <a:schemeClr val="accent4">
                    <a:shade val="86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Lapas1!$A$2:$A$6</c:f>
              <c:numCache>
                <c:formatCode>General</c:formatCode>
                <c:ptCount val="5"/>
                <c:pt idx="0">
                  <c:v>2020</c:v>
                </c:pt>
                <c:pt idx="1">
                  <c:v>2021</c:v>
                </c:pt>
                <c:pt idx="2">
                  <c:v>2022</c:v>
                </c:pt>
                <c:pt idx="3">
                  <c:v>2023</c:v>
                </c:pt>
                <c:pt idx="4">
                  <c:v>2024</c:v>
                </c:pt>
              </c:numCache>
            </c:numRef>
          </c:cat>
          <c:val>
            <c:numRef>
              <c:f>Lapas1!$D$2:$D$6</c:f>
            </c:numRef>
          </c:val>
          <c:extLst>
            <c:ext xmlns:c16="http://schemas.microsoft.com/office/drawing/2014/chart" uri="{C3380CC4-5D6E-409C-BE32-E72D297353CC}">
              <c16:uniqueId val="{00000001-839B-46DB-AEC9-2538F4E1C0B7}"/>
            </c:ext>
          </c:extLst>
        </c:ser>
        <c:ser>
          <c:idx val="1"/>
          <c:order val="1"/>
          <c:tx>
            <c:strRef>
              <c:f>Lapas1!$C$1</c:f>
              <c:strCache>
                <c:ptCount val="1"/>
                <c:pt idx="0">
                  <c:v>Paciento EP, vnt.</c:v>
                </c:pt>
              </c:strCache>
            </c:strRef>
          </c:tx>
          <c:spPr>
            <a:gradFill rotWithShape="1">
              <a:gsLst>
                <a:gs pos="0">
                  <a:schemeClr val="accent4">
                    <a:tint val="86000"/>
                    <a:satMod val="103000"/>
                    <a:lumMod val="102000"/>
                    <a:tint val="94000"/>
                  </a:schemeClr>
                </a:gs>
                <a:gs pos="50000">
                  <a:schemeClr val="accent4">
                    <a:tint val="86000"/>
                    <a:satMod val="110000"/>
                    <a:lumMod val="100000"/>
                    <a:shade val="100000"/>
                  </a:schemeClr>
                </a:gs>
                <a:gs pos="100000">
                  <a:schemeClr val="accent4">
                    <a:tint val="86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Lapas1!$A$2:$A$6</c:f>
              <c:numCache>
                <c:formatCode>General</c:formatCode>
                <c:ptCount val="5"/>
                <c:pt idx="0">
                  <c:v>2020</c:v>
                </c:pt>
                <c:pt idx="1">
                  <c:v>2021</c:v>
                </c:pt>
                <c:pt idx="2">
                  <c:v>2022</c:v>
                </c:pt>
                <c:pt idx="3">
                  <c:v>2023</c:v>
                </c:pt>
                <c:pt idx="4">
                  <c:v>2024</c:v>
                </c:pt>
              </c:numCache>
            </c:numRef>
          </c:cat>
          <c:val>
            <c:numRef>
              <c:f>Lapas1!$C$2:$C$6</c:f>
              <c:numCache>
                <c:formatCode>General</c:formatCode>
                <c:ptCount val="5"/>
                <c:pt idx="0">
                  <c:v>946</c:v>
                </c:pt>
                <c:pt idx="1">
                  <c:v>1645</c:v>
                </c:pt>
                <c:pt idx="2">
                  <c:v>2206</c:v>
                </c:pt>
                <c:pt idx="3">
                  <c:v>1838</c:v>
                </c:pt>
                <c:pt idx="4">
                  <c:v>1553</c:v>
                </c:pt>
              </c:numCache>
            </c:numRef>
          </c:val>
          <c:extLst>
            <c:ext xmlns:c16="http://schemas.microsoft.com/office/drawing/2014/chart" uri="{C3380CC4-5D6E-409C-BE32-E72D297353CC}">
              <c16:uniqueId val="{00000002-839B-46DB-AEC9-2538F4E1C0B7}"/>
            </c:ext>
          </c:extLst>
        </c:ser>
        <c:dLbls>
          <c:dLblPos val="ctr"/>
          <c:showLegendKey val="0"/>
          <c:showVal val="1"/>
          <c:showCatName val="0"/>
          <c:showSerName val="0"/>
          <c:showPercent val="0"/>
          <c:showBubbleSize val="0"/>
        </c:dLbls>
        <c:gapWidth val="90"/>
        <c:axId val="495178495"/>
        <c:axId val="495181823"/>
      </c:barChart>
      <c:lineChart>
        <c:grouping val="standard"/>
        <c:varyColors val="0"/>
        <c:ser>
          <c:idx val="3"/>
          <c:order val="3"/>
          <c:tx>
            <c:strRef>
              <c:f>Lapas1!$E$1</c:f>
              <c:strCache>
                <c:ptCount val="1"/>
                <c:pt idx="0">
                  <c:v>VLK lėšomis, proc.</c:v>
                </c:pt>
              </c:strCache>
            </c:strRef>
          </c:tx>
          <c:spPr>
            <a:ln w="34925" cap="rnd">
              <a:solidFill>
                <a:schemeClr val="accent6">
                  <a:lumMod val="50000"/>
                </a:schemeClr>
              </a:solidFill>
              <a:round/>
            </a:ln>
            <a:effectLst>
              <a:outerShdw blurRad="57150" dist="19050" dir="5400000" algn="ctr" rotWithShape="0">
                <a:srgbClr val="000000">
                  <a:alpha val="63000"/>
                </a:srgbClr>
              </a:outerShdw>
            </a:effectLst>
          </c:spPr>
          <c:marker>
            <c:symbol val="none"/>
          </c:marker>
          <c:dLbls>
            <c:dLbl>
              <c:idx val="0"/>
              <c:layout>
                <c:manualLayout>
                  <c:x val="-2.6339192585773955E-2"/>
                  <c:y val="-2.28299061884101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39B-46DB-AEC9-2538F4E1C0B7}"/>
                </c:ext>
              </c:extLst>
            </c:dLbl>
            <c:dLbl>
              <c:idx val="1"/>
              <c:layout>
                <c:manualLayout>
                  <c:x val="-2.392303216337582E-2"/>
                  <c:y val="-0.10273457784784537"/>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39B-46DB-AEC9-2538F4E1C0B7}"/>
                </c:ext>
              </c:extLst>
            </c:dLbl>
            <c:dLbl>
              <c:idx val="2"/>
              <c:layout>
                <c:manualLayout>
                  <c:x val="-2.7547272796972989E-2"/>
                  <c:y val="-5.992850374457659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39B-46DB-AEC9-2538F4E1C0B7}"/>
                </c:ext>
              </c:extLst>
            </c:dLbl>
            <c:dLbl>
              <c:idx val="3"/>
              <c:layout>
                <c:manualLayout>
                  <c:x val="-3.1171513430570157E-2"/>
                  <c:y val="-4.28060741032689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39B-46DB-AEC9-2538F4E1C0B7}"/>
                </c:ext>
              </c:extLst>
            </c:dLbl>
            <c:dLbl>
              <c:idx val="4"/>
              <c:layout>
                <c:manualLayout>
                  <c:x val="-2.5131112374574879E-2"/>
                  <c:y val="-2.5683644461961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39B-46DB-AEC9-2538F4E1C0B7}"/>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Lapas1!$A$2:$A$6</c:f>
              <c:numCache>
                <c:formatCode>General</c:formatCode>
                <c:ptCount val="5"/>
                <c:pt idx="0">
                  <c:v>2020</c:v>
                </c:pt>
                <c:pt idx="1">
                  <c:v>2021</c:v>
                </c:pt>
                <c:pt idx="2">
                  <c:v>2022</c:v>
                </c:pt>
                <c:pt idx="3">
                  <c:v>2023</c:v>
                </c:pt>
                <c:pt idx="4">
                  <c:v>2024</c:v>
                </c:pt>
              </c:numCache>
            </c:numRef>
          </c:cat>
          <c:val>
            <c:numRef>
              <c:f>Lapas1!$E$2:$E$6</c:f>
              <c:numCache>
                <c:formatCode>0.0</c:formatCode>
                <c:ptCount val="5"/>
                <c:pt idx="0">
                  <c:v>84.822717792395309</c:v>
                </c:pt>
                <c:pt idx="1">
                  <c:v>77.332230949428137</c:v>
                </c:pt>
                <c:pt idx="2">
                  <c:v>76.441691584792821</c:v>
                </c:pt>
                <c:pt idx="3">
                  <c:v>83.003513963380797</c:v>
                </c:pt>
                <c:pt idx="4">
                  <c:v>87.098114148043535</c:v>
                </c:pt>
              </c:numCache>
            </c:numRef>
          </c:val>
          <c:smooth val="0"/>
          <c:extLst>
            <c:ext xmlns:c16="http://schemas.microsoft.com/office/drawing/2014/chart" uri="{C3380CC4-5D6E-409C-BE32-E72D297353CC}">
              <c16:uniqueId val="{00000008-839B-46DB-AEC9-2538F4E1C0B7}"/>
            </c:ext>
          </c:extLst>
        </c:ser>
        <c:dLbls>
          <c:showLegendKey val="0"/>
          <c:showVal val="0"/>
          <c:showCatName val="0"/>
          <c:showSerName val="0"/>
          <c:showPercent val="0"/>
          <c:showBubbleSize val="0"/>
        </c:dLbls>
        <c:marker val="1"/>
        <c:smooth val="0"/>
        <c:axId val="1360297392"/>
        <c:axId val="1360319472"/>
      </c:lineChart>
      <c:catAx>
        <c:axId val="495178495"/>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495181823"/>
        <c:crosses val="autoZero"/>
        <c:auto val="1"/>
        <c:lblAlgn val="ctr"/>
        <c:lblOffset val="100"/>
        <c:noMultiLvlLbl val="0"/>
      </c:catAx>
      <c:valAx>
        <c:axId val="49518182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495178495"/>
        <c:crosses val="autoZero"/>
        <c:crossBetween val="between"/>
      </c:valAx>
      <c:valAx>
        <c:axId val="1360319472"/>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lt-LT"/>
          </a:p>
        </c:txPr>
        <c:crossAx val="1360297392"/>
        <c:crosses val="max"/>
        <c:crossBetween val="between"/>
      </c:valAx>
      <c:catAx>
        <c:axId val="1360297392"/>
        <c:scaling>
          <c:orientation val="minMax"/>
        </c:scaling>
        <c:delete val="1"/>
        <c:axPos val="b"/>
        <c:numFmt formatCode="General" sourceLinked="1"/>
        <c:majorTickMark val="out"/>
        <c:minorTickMark val="none"/>
        <c:tickLblPos val="nextTo"/>
        <c:crossAx val="1360319472"/>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r>
              <a:rPr lang="lt-LT" sz="1100" dirty="0">
                <a:latin typeface="Times New Roman" panose="02020603050405020304" pitchFamily="18" charset="0"/>
                <a:cs typeface="Times New Roman" panose="02020603050405020304" pitchFamily="18" charset="0"/>
              </a:rPr>
              <a:t>Klubo sąnarių </a:t>
            </a:r>
            <a:r>
              <a:rPr lang="lt-LT" sz="1100" dirty="0" err="1">
                <a:latin typeface="Times New Roman" panose="02020603050405020304" pitchFamily="18" charset="0"/>
                <a:cs typeface="Times New Roman" panose="02020603050405020304" pitchFamily="18" charset="0"/>
              </a:rPr>
              <a:t>endoprotezai</a:t>
            </a:r>
            <a:endParaRPr lang="lt-LT" sz="1100"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'[20251222_visos operacijos.xlsx]Lapas4'!$M$31</c:f>
              <c:strCache>
                <c:ptCount val="1"/>
                <c:pt idx="0">
                  <c:v>VLK lėšomis, vnt.</c:v>
                </c:pt>
              </c:strCache>
            </c:strRef>
          </c:tx>
          <c:spPr>
            <a:solidFill>
              <a:schemeClr val="accent6">
                <a:lumMod val="60000"/>
                <a:lumOff val="40000"/>
              </a:schemeClr>
            </a:solidFill>
            <a:ln>
              <a:noFill/>
            </a:ln>
            <a:effectLst/>
          </c:spPr>
          <c:invertIfNegative val="0"/>
          <c:cat>
            <c:strRef>
              <c:f>'[20251222_visos operacijos.xlsx]Lapas4'!$L$32:$L$36</c:f>
              <c:strCache>
                <c:ptCount val="5"/>
                <c:pt idx="0">
                  <c:v>2020</c:v>
                </c:pt>
                <c:pt idx="1">
                  <c:v>2021</c:v>
                </c:pt>
                <c:pt idx="2">
                  <c:v>2022</c:v>
                </c:pt>
                <c:pt idx="3">
                  <c:v>2023</c:v>
                </c:pt>
                <c:pt idx="4">
                  <c:v>2024</c:v>
                </c:pt>
              </c:strCache>
            </c:strRef>
          </c:cat>
          <c:val>
            <c:numRef>
              <c:f>'[20251222_visos operacijos.xlsx]Lapas4'!$M$32:$M$36</c:f>
              <c:numCache>
                <c:formatCode>General</c:formatCode>
                <c:ptCount val="5"/>
                <c:pt idx="0">
                  <c:v>3283</c:v>
                </c:pt>
                <c:pt idx="1">
                  <c:v>3467</c:v>
                </c:pt>
                <c:pt idx="2">
                  <c:v>4058</c:v>
                </c:pt>
                <c:pt idx="3">
                  <c:v>4860</c:v>
                </c:pt>
                <c:pt idx="4">
                  <c:v>5278</c:v>
                </c:pt>
              </c:numCache>
            </c:numRef>
          </c:val>
          <c:extLst>
            <c:ext xmlns:c16="http://schemas.microsoft.com/office/drawing/2014/chart" uri="{C3380CC4-5D6E-409C-BE32-E72D297353CC}">
              <c16:uniqueId val="{00000000-8266-4FD8-9CAD-F264103B8A22}"/>
            </c:ext>
          </c:extLst>
        </c:ser>
        <c:ser>
          <c:idx val="1"/>
          <c:order val="1"/>
          <c:tx>
            <c:strRef>
              <c:f>'[20251222_visos operacijos.xlsx]Lapas4'!$N$31</c:f>
              <c:strCache>
                <c:ptCount val="1"/>
                <c:pt idx="0">
                  <c:v>Paciento lėšomis, vnt.</c:v>
                </c:pt>
              </c:strCache>
            </c:strRef>
          </c:tx>
          <c:spPr>
            <a:solidFill>
              <a:schemeClr val="accent2"/>
            </a:solidFill>
            <a:ln>
              <a:noFill/>
            </a:ln>
            <a:effectLst/>
          </c:spPr>
          <c:invertIfNegative val="0"/>
          <c:cat>
            <c:strRef>
              <c:f>'[20251222_visos operacijos.xlsx]Lapas4'!$L$32:$L$36</c:f>
              <c:strCache>
                <c:ptCount val="5"/>
                <c:pt idx="0">
                  <c:v>2020</c:v>
                </c:pt>
                <c:pt idx="1">
                  <c:v>2021</c:v>
                </c:pt>
                <c:pt idx="2">
                  <c:v>2022</c:v>
                </c:pt>
                <c:pt idx="3">
                  <c:v>2023</c:v>
                </c:pt>
                <c:pt idx="4">
                  <c:v>2024</c:v>
                </c:pt>
              </c:strCache>
            </c:strRef>
          </c:cat>
          <c:val>
            <c:numRef>
              <c:f>'[20251222_visos operacijos.xlsx]Lapas4'!$N$32:$N$36</c:f>
              <c:numCache>
                <c:formatCode>General</c:formatCode>
                <c:ptCount val="5"/>
                <c:pt idx="0">
                  <c:v>748</c:v>
                </c:pt>
                <c:pt idx="1">
                  <c:v>1206</c:v>
                </c:pt>
                <c:pt idx="2">
                  <c:v>1466</c:v>
                </c:pt>
                <c:pt idx="3">
                  <c:v>1324</c:v>
                </c:pt>
                <c:pt idx="4">
                  <c:v>1155</c:v>
                </c:pt>
              </c:numCache>
            </c:numRef>
          </c:val>
          <c:extLst>
            <c:ext xmlns:c16="http://schemas.microsoft.com/office/drawing/2014/chart" uri="{C3380CC4-5D6E-409C-BE32-E72D297353CC}">
              <c16:uniqueId val="{00000001-8266-4FD8-9CAD-F264103B8A22}"/>
            </c:ext>
          </c:extLst>
        </c:ser>
        <c:ser>
          <c:idx val="2"/>
          <c:order val="2"/>
          <c:tx>
            <c:strRef>
              <c:f>'[20251222_visos operacijos.xlsx]Lapas4'!$O$31</c:f>
              <c:strCache>
                <c:ptCount val="1"/>
                <c:pt idx="0">
                  <c:v>viso</c:v>
                </c:pt>
              </c:strCache>
            </c:strRef>
          </c:tx>
          <c:spPr>
            <a:solidFill>
              <a:schemeClr val="accent3"/>
            </a:solidFill>
            <a:ln>
              <a:noFill/>
            </a:ln>
            <a:effectLst/>
          </c:spPr>
          <c:invertIfNegative val="0"/>
          <c:cat>
            <c:strRef>
              <c:f>'[20251222_visos operacijos.xlsx]Lapas4'!$L$32:$L$36</c:f>
              <c:strCache>
                <c:ptCount val="5"/>
                <c:pt idx="0">
                  <c:v>2020</c:v>
                </c:pt>
                <c:pt idx="1">
                  <c:v>2021</c:v>
                </c:pt>
                <c:pt idx="2">
                  <c:v>2022</c:v>
                </c:pt>
                <c:pt idx="3">
                  <c:v>2023</c:v>
                </c:pt>
                <c:pt idx="4">
                  <c:v>2024</c:v>
                </c:pt>
              </c:strCache>
            </c:strRef>
          </c:cat>
          <c:val>
            <c:numRef>
              <c:f>'[20251222_visos operacijos.xlsx]Lapas4'!$O$32:$O$36</c:f>
            </c:numRef>
          </c:val>
          <c:extLst>
            <c:ext xmlns:c16="http://schemas.microsoft.com/office/drawing/2014/chart" uri="{C3380CC4-5D6E-409C-BE32-E72D297353CC}">
              <c16:uniqueId val="{00000002-8266-4FD8-9CAD-F264103B8A22}"/>
            </c:ext>
          </c:extLst>
        </c:ser>
        <c:dLbls>
          <c:showLegendKey val="0"/>
          <c:showVal val="0"/>
          <c:showCatName val="0"/>
          <c:showSerName val="0"/>
          <c:showPercent val="0"/>
          <c:showBubbleSize val="0"/>
        </c:dLbls>
        <c:gapWidth val="150"/>
        <c:axId val="1730794991"/>
        <c:axId val="1730667791"/>
      </c:barChart>
      <c:lineChart>
        <c:grouping val="standard"/>
        <c:varyColors val="0"/>
        <c:ser>
          <c:idx val="3"/>
          <c:order val="3"/>
          <c:tx>
            <c:strRef>
              <c:f>'[20251222_visos operacijos.xlsx]Lapas4'!$P$31</c:f>
              <c:strCache>
                <c:ptCount val="1"/>
                <c:pt idx="0">
                  <c:v>VLK lėšomis, proc.</c:v>
                </c:pt>
              </c:strCache>
            </c:strRef>
          </c:tx>
          <c:spPr>
            <a:ln w="28575" cap="rnd">
              <a:solidFill>
                <a:schemeClr val="accent4"/>
              </a:solidFill>
              <a:round/>
            </a:ln>
            <a:effectLst/>
          </c:spPr>
          <c:marker>
            <c:symbol val="none"/>
          </c:marker>
          <c:dLbls>
            <c:dLbl>
              <c:idx val="1"/>
              <c:layout>
                <c:manualLayout>
                  <c:x val="-3.3887715255105359E-2"/>
                  <c:y val="-0.1285066899847302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266-4FD8-9CAD-F264103B8A22}"/>
                </c:ext>
              </c:extLst>
            </c:dLbl>
            <c:dLbl>
              <c:idx val="2"/>
              <c:layout>
                <c:manualLayout>
                  <c:x val="-7.2801764524445534E-3"/>
                  <c:y val="-0.15371147389240855"/>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266-4FD8-9CAD-F264103B8A22}"/>
                </c:ext>
              </c:extLst>
            </c:dLbl>
            <c:dLbl>
              <c:idx val="3"/>
              <c:layout>
                <c:manualLayout>
                  <c:x val="-1.6149356053331471E-2"/>
                  <c:y val="-0.11842477642165897"/>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266-4FD8-9CAD-F264103B8A22}"/>
                </c:ext>
              </c:extLst>
            </c:dLbl>
            <c:dLbl>
              <c:idx val="4"/>
              <c:layout>
                <c:manualLayout>
                  <c:x val="-7.2801764524447702E-3"/>
                  <c:y val="-7.30561653878381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266-4FD8-9CAD-F264103B8A22}"/>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'[20251222_visos operacijos.xlsx]Lapas4'!$L$32:$L$36</c:f>
              <c:strCache>
                <c:ptCount val="5"/>
                <c:pt idx="0">
                  <c:v>2020</c:v>
                </c:pt>
                <c:pt idx="1">
                  <c:v>2021</c:v>
                </c:pt>
                <c:pt idx="2">
                  <c:v>2022</c:v>
                </c:pt>
                <c:pt idx="3">
                  <c:v>2023</c:v>
                </c:pt>
                <c:pt idx="4">
                  <c:v>2024</c:v>
                </c:pt>
              </c:strCache>
            </c:strRef>
          </c:cat>
          <c:val>
            <c:numRef>
              <c:f>'[20251222_visos operacijos.xlsx]Lapas4'!$P$32:$P$36</c:f>
              <c:numCache>
                <c:formatCode>0.0</c:formatCode>
                <c:ptCount val="5"/>
                <c:pt idx="0">
                  <c:v>81.443810468866289</c:v>
                </c:pt>
                <c:pt idx="1">
                  <c:v>74.192167772309006</c:v>
                </c:pt>
                <c:pt idx="2">
                  <c:v>73.461259956553221</c:v>
                </c:pt>
                <c:pt idx="3">
                  <c:v>78.589909443725745</c:v>
                </c:pt>
                <c:pt idx="4">
                  <c:v>82.045701849836774</c:v>
                </c:pt>
              </c:numCache>
            </c:numRef>
          </c:val>
          <c:smooth val="0"/>
          <c:extLst>
            <c:ext xmlns:c16="http://schemas.microsoft.com/office/drawing/2014/chart" uri="{C3380CC4-5D6E-409C-BE32-E72D297353CC}">
              <c16:uniqueId val="{00000007-8266-4FD8-9CAD-F264103B8A22}"/>
            </c:ext>
          </c:extLst>
        </c:ser>
        <c:dLbls>
          <c:showLegendKey val="0"/>
          <c:showVal val="0"/>
          <c:showCatName val="0"/>
          <c:showSerName val="0"/>
          <c:showPercent val="0"/>
          <c:showBubbleSize val="0"/>
        </c:dLbls>
        <c:marker val="1"/>
        <c:smooth val="0"/>
        <c:axId val="1730684111"/>
        <c:axId val="1730677871"/>
      </c:lineChart>
      <c:catAx>
        <c:axId val="17307949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30667791"/>
        <c:crosses val="autoZero"/>
        <c:auto val="1"/>
        <c:lblAlgn val="ctr"/>
        <c:lblOffset val="100"/>
        <c:noMultiLvlLbl val="0"/>
      </c:catAx>
      <c:valAx>
        <c:axId val="17306677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30794991"/>
        <c:crosses val="autoZero"/>
        <c:crossBetween val="between"/>
      </c:valAx>
      <c:valAx>
        <c:axId val="1730677871"/>
        <c:scaling>
          <c:orientation val="minMax"/>
          <c:max val="84"/>
          <c:min val="68"/>
        </c:scaling>
        <c:delete val="0"/>
        <c:axPos val="r"/>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730684111"/>
        <c:crosses val="max"/>
        <c:crossBetween val="between"/>
        <c:minorUnit val="1"/>
      </c:valAx>
      <c:catAx>
        <c:axId val="1730684111"/>
        <c:scaling>
          <c:orientation val="minMax"/>
        </c:scaling>
        <c:delete val="1"/>
        <c:axPos val="t"/>
        <c:numFmt formatCode="General" sourceLinked="1"/>
        <c:majorTickMark val="none"/>
        <c:minorTickMark val="none"/>
        <c:tickLblPos val="nextTo"/>
        <c:crossAx val="1730677871"/>
        <c:crosses val="max"/>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r>
              <a:rPr lang="lt-LT" sz="1100" dirty="0">
                <a:latin typeface="Times New Roman" panose="02020603050405020304" pitchFamily="18" charset="0"/>
                <a:cs typeface="Times New Roman" panose="02020603050405020304" pitchFamily="18" charset="0"/>
              </a:rPr>
              <a:t>Kelio </a:t>
            </a:r>
            <a:r>
              <a:rPr lang="lt-LT" sz="1100" b="0" i="0" u="none" strike="noStrike" kern="1200" spc="0" baseline="0" dirty="0">
                <a:solidFill>
                  <a:prstClr val="black">
                    <a:lumMod val="65000"/>
                    <a:lumOff val="35000"/>
                  </a:prstClr>
                </a:solidFill>
                <a:latin typeface="Times New Roman" panose="02020603050405020304" pitchFamily="18" charset="0"/>
                <a:cs typeface="Times New Roman" panose="02020603050405020304" pitchFamily="18" charset="0"/>
              </a:rPr>
              <a:t>sąnarių </a:t>
            </a:r>
            <a:r>
              <a:rPr lang="lt-LT" sz="1100" b="0" i="0" u="none" strike="noStrike" kern="1200" spc="0" baseline="0" dirty="0" err="1">
                <a:solidFill>
                  <a:prstClr val="black">
                    <a:lumMod val="65000"/>
                    <a:lumOff val="35000"/>
                  </a:prstClr>
                </a:solidFill>
                <a:latin typeface="Times New Roman" panose="02020603050405020304" pitchFamily="18" charset="0"/>
                <a:cs typeface="Times New Roman" panose="02020603050405020304" pitchFamily="18" charset="0"/>
              </a:rPr>
              <a:t>endoprotezai</a:t>
            </a:r>
            <a:endParaRPr lang="lt-LT" sz="1100"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'[20251222_visos operacijos.xlsx]Lapas4'!$M$22</c:f>
              <c:strCache>
                <c:ptCount val="1"/>
                <c:pt idx="0">
                  <c:v>VLK lėšomis, vnt.</c:v>
                </c:pt>
              </c:strCache>
            </c:strRef>
          </c:tx>
          <c:spPr>
            <a:solidFill>
              <a:schemeClr val="accent6">
                <a:lumMod val="60000"/>
                <a:lumOff val="40000"/>
              </a:schemeClr>
            </a:solidFill>
            <a:ln>
              <a:noFill/>
            </a:ln>
            <a:effectLst/>
          </c:spPr>
          <c:invertIfNegative val="0"/>
          <c:cat>
            <c:strRef>
              <c:f>'[20251222_visos operacijos.xlsx]Lapas4'!$L$23:$L$27</c:f>
              <c:strCache>
                <c:ptCount val="5"/>
                <c:pt idx="0">
                  <c:v>2020</c:v>
                </c:pt>
                <c:pt idx="1">
                  <c:v>2021</c:v>
                </c:pt>
                <c:pt idx="2">
                  <c:v>2022</c:v>
                </c:pt>
                <c:pt idx="3">
                  <c:v>2023</c:v>
                </c:pt>
                <c:pt idx="4">
                  <c:v>2024</c:v>
                </c:pt>
              </c:strCache>
            </c:strRef>
          </c:cat>
          <c:val>
            <c:numRef>
              <c:f>'[20251222_visos operacijos.xlsx]Lapas4'!$M$23:$M$27</c:f>
              <c:numCache>
                <c:formatCode>General</c:formatCode>
                <c:ptCount val="5"/>
                <c:pt idx="0">
                  <c:v>1772</c:v>
                </c:pt>
                <c:pt idx="1">
                  <c:v>1780</c:v>
                </c:pt>
                <c:pt idx="2">
                  <c:v>2672</c:v>
                </c:pt>
                <c:pt idx="3">
                  <c:v>3516</c:v>
                </c:pt>
                <c:pt idx="4">
                  <c:v>4620</c:v>
                </c:pt>
              </c:numCache>
            </c:numRef>
          </c:val>
          <c:extLst>
            <c:ext xmlns:c16="http://schemas.microsoft.com/office/drawing/2014/chart" uri="{C3380CC4-5D6E-409C-BE32-E72D297353CC}">
              <c16:uniqueId val="{00000000-01FE-4BA5-B9DE-A63027C6DD6C}"/>
            </c:ext>
          </c:extLst>
        </c:ser>
        <c:ser>
          <c:idx val="1"/>
          <c:order val="1"/>
          <c:tx>
            <c:strRef>
              <c:f>'[20251222_visos operacijos.xlsx]Lapas4'!$N$22</c:f>
              <c:strCache>
                <c:ptCount val="1"/>
                <c:pt idx="0">
                  <c:v>Paciento lėšomis, vnt.</c:v>
                </c:pt>
              </c:strCache>
            </c:strRef>
          </c:tx>
          <c:spPr>
            <a:solidFill>
              <a:schemeClr val="accent2"/>
            </a:solidFill>
            <a:ln>
              <a:noFill/>
            </a:ln>
            <a:effectLst/>
          </c:spPr>
          <c:invertIfNegative val="0"/>
          <c:cat>
            <c:strRef>
              <c:f>'[20251222_visos operacijos.xlsx]Lapas4'!$L$23:$L$27</c:f>
              <c:strCache>
                <c:ptCount val="5"/>
                <c:pt idx="0">
                  <c:v>2020</c:v>
                </c:pt>
                <c:pt idx="1">
                  <c:v>2021</c:v>
                </c:pt>
                <c:pt idx="2">
                  <c:v>2022</c:v>
                </c:pt>
                <c:pt idx="3">
                  <c:v>2023</c:v>
                </c:pt>
                <c:pt idx="4">
                  <c:v>2024</c:v>
                </c:pt>
              </c:strCache>
            </c:strRef>
          </c:cat>
          <c:val>
            <c:numRef>
              <c:f>'[20251222_visos operacijos.xlsx]Lapas4'!$N$23:$N$27</c:f>
              <c:numCache>
                <c:formatCode>General</c:formatCode>
                <c:ptCount val="5"/>
                <c:pt idx="0">
                  <c:v>157</c:v>
                </c:pt>
                <c:pt idx="1">
                  <c:v>402</c:v>
                </c:pt>
                <c:pt idx="2">
                  <c:v>685</c:v>
                </c:pt>
                <c:pt idx="3">
                  <c:v>455</c:v>
                </c:pt>
                <c:pt idx="4">
                  <c:v>317</c:v>
                </c:pt>
              </c:numCache>
            </c:numRef>
          </c:val>
          <c:extLst>
            <c:ext xmlns:c16="http://schemas.microsoft.com/office/drawing/2014/chart" uri="{C3380CC4-5D6E-409C-BE32-E72D297353CC}">
              <c16:uniqueId val="{00000001-01FE-4BA5-B9DE-A63027C6DD6C}"/>
            </c:ext>
          </c:extLst>
        </c:ser>
        <c:ser>
          <c:idx val="2"/>
          <c:order val="2"/>
          <c:tx>
            <c:strRef>
              <c:f>'[20251222_visos operacijos.xlsx]Lapas4'!$O$22</c:f>
              <c:strCache>
                <c:ptCount val="1"/>
                <c:pt idx="0">
                  <c:v>viso</c:v>
                </c:pt>
              </c:strCache>
            </c:strRef>
          </c:tx>
          <c:spPr>
            <a:solidFill>
              <a:schemeClr val="accent3"/>
            </a:solidFill>
            <a:ln>
              <a:noFill/>
            </a:ln>
            <a:effectLst/>
          </c:spPr>
          <c:invertIfNegative val="0"/>
          <c:cat>
            <c:strRef>
              <c:f>'[20251222_visos operacijos.xlsx]Lapas4'!$L$23:$L$27</c:f>
              <c:strCache>
                <c:ptCount val="5"/>
                <c:pt idx="0">
                  <c:v>2020</c:v>
                </c:pt>
                <c:pt idx="1">
                  <c:v>2021</c:v>
                </c:pt>
                <c:pt idx="2">
                  <c:v>2022</c:v>
                </c:pt>
                <c:pt idx="3">
                  <c:v>2023</c:v>
                </c:pt>
                <c:pt idx="4">
                  <c:v>2024</c:v>
                </c:pt>
              </c:strCache>
            </c:strRef>
          </c:cat>
          <c:val>
            <c:numRef>
              <c:f>'[20251222_visos operacijos.xlsx]Lapas4'!$O$23:$O$27</c:f>
            </c:numRef>
          </c:val>
          <c:extLst>
            <c:ext xmlns:c16="http://schemas.microsoft.com/office/drawing/2014/chart" uri="{C3380CC4-5D6E-409C-BE32-E72D297353CC}">
              <c16:uniqueId val="{00000002-01FE-4BA5-B9DE-A63027C6DD6C}"/>
            </c:ext>
          </c:extLst>
        </c:ser>
        <c:dLbls>
          <c:showLegendKey val="0"/>
          <c:showVal val="0"/>
          <c:showCatName val="0"/>
          <c:showSerName val="0"/>
          <c:showPercent val="0"/>
          <c:showBubbleSize val="0"/>
        </c:dLbls>
        <c:gapWidth val="150"/>
        <c:axId val="1755179055"/>
        <c:axId val="1755181935"/>
      </c:barChart>
      <c:lineChart>
        <c:grouping val="standard"/>
        <c:varyColors val="0"/>
        <c:ser>
          <c:idx val="3"/>
          <c:order val="3"/>
          <c:tx>
            <c:strRef>
              <c:f>'[20251222_visos operacijos.xlsx]Lapas4'!$P$22</c:f>
              <c:strCache>
                <c:ptCount val="1"/>
                <c:pt idx="0">
                  <c:v>VLK lėšomis, proc.</c:v>
                </c:pt>
              </c:strCache>
            </c:strRef>
          </c:tx>
          <c:spPr>
            <a:ln w="28575" cap="rnd">
              <a:solidFill>
                <a:schemeClr val="accent4"/>
              </a:solidFill>
              <a:round/>
            </a:ln>
            <a:effectLst/>
          </c:spPr>
          <c:marker>
            <c:symbol val="none"/>
          </c:marker>
          <c:dLbls>
            <c:dLbl>
              <c:idx val="1"/>
              <c:layout>
                <c:manualLayout>
                  <c:x val="-2.0227557365830505E-2"/>
                  <c:y val="-6.311635773887723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1FE-4BA5-B9DE-A63027C6DD6C}"/>
                </c:ext>
              </c:extLst>
            </c:dLbl>
            <c:dLbl>
              <c:idx val="2"/>
              <c:layout>
                <c:manualLayout>
                  <c:x val="-4.0455114731661072E-2"/>
                  <c:y val="-8.94148401300760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1FE-4BA5-B9DE-A63027C6DD6C}"/>
                </c:ext>
              </c:extLst>
            </c:dLbl>
            <c:dLbl>
              <c:idx val="3"/>
              <c:layout>
                <c:manualLayout>
                  <c:x val="-4.045511473166101E-2"/>
                  <c:y val="-4.733726830415789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1FE-4BA5-B9DE-A63027C6DD6C}"/>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'[20251222_visos operacijos.xlsx]Lapas4'!$L$23:$L$27</c:f>
              <c:strCache>
                <c:ptCount val="5"/>
                <c:pt idx="0">
                  <c:v>2020</c:v>
                </c:pt>
                <c:pt idx="1">
                  <c:v>2021</c:v>
                </c:pt>
                <c:pt idx="2">
                  <c:v>2022</c:v>
                </c:pt>
                <c:pt idx="3">
                  <c:v>2023</c:v>
                </c:pt>
                <c:pt idx="4">
                  <c:v>2024</c:v>
                </c:pt>
              </c:strCache>
            </c:strRef>
          </c:cat>
          <c:val>
            <c:numRef>
              <c:f>'[20251222_visos operacijos.xlsx]Lapas4'!$P$23:$P$27</c:f>
              <c:numCache>
                <c:formatCode>0.0</c:formatCode>
                <c:ptCount val="5"/>
                <c:pt idx="0">
                  <c:v>91.861067910834635</c:v>
                </c:pt>
                <c:pt idx="1">
                  <c:v>81.576535288725935</c:v>
                </c:pt>
                <c:pt idx="2">
                  <c:v>79.594876377718194</c:v>
                </c:pt>
                <c:pt idx="3">
                  <c:v>88.541928985142277</c:v>
                </c:pt>
                <c:pt idx="4">
                  <c:v>93.57909661737898</c:v>
                </c:pt>
              </c:numCache>
            </c:numRef>
          </c:val>
          <c:smooth val="0"/>
          <c:extLst>
            <c:ext xmlns:c16="http://schemas.microsoft.com/office/drawing/2014/chart" uri="{C3380CC4-5D6E-409C-BE32-E72D297353CC}">
              <c16:uniqueId val="{00000006-01FE-4BA5-B9DE-A63027C6DD6C}"/>
            </c:ext>
          </c:extLst>
        </c:ser>
        <c:dLbls>
          <c:showLegendKey val="0"/>
          <c:showVal val="0"/>
          <c:showCatName val="0"/>
          <c:showSerName val="0"/>
          <c:showPercent val="0"/>
          <c:showBubbleSize val="0"/>
        </c:dLbls>
        <c:marker val="1"/>
        <c:smooth val="0"/>
        <c:axId val="1730788751"/>
        <c:axId val="1730762831"/>
      </c:lineChart>
      <c:catAx>
        <c:axId val="17551790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55181935"/>
        <c:crosses val="autoZero"/>
        <c:auto val="1"/>
        <c:lblAlgn val="ctr"/>
        <c:lblOffset val="100"/>
        <c:noMultiLvlLbl val="0"/>
      </c:catAx>
      <c:valAx>
        <c:axId val="175518193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55179055"/>
        <c:crosses val="autoZero"/>
        <c:crossBetween val="between"/>
      </c:valAx>
      <c:valAx>
        <c:axId val="1730762831"/>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730788751"/>
        <c:crosses val="max"/>
        <c:crossBetween val="between"/>
      </c:valAx>
      <c:catAx>
        <c:axId val="1730788751"/>
        <c:scaling>
          <c:orientation val="minMax"/>
        </c:scaling>
        <c:delete val="1"/>
        <c:axPos val="b"/>
        <c:numFmt formatCode="General" sourceLinked="1"/>
        <c:majorTickMark val="out"/>
        <c:minorTickMark val="none"/>
        <c:tickLblPos val="nextTo"/>
        <c:crossAx val="1730762831"/>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100" dirty="0">
                <a:latin typeface="Times New Roman" panose="02020603050405020304" pitchFamily="18" charset="0"/>
                <a:cs typeface="Times New Roman" panose="02020603050405020304" pitchFamily="18" charset="0"/>
              </a:rPr>
              <a:t>Peties </a:t>
            </a:r>
            <a:r>
              <a:rPr lang="lt-LT" sz="1100" b="0" i="0" u="none" strike="noStrike" kern="1200" spc="0" baseline="0" dirty="0">
                <a:solidFill>
                  <a:prstClr val="black">
                    <a:lumMod val="65000"/>
                    <a:lumOff val="35000"/>
                  </a:prstClr>
                </a:solidFill>
                <a:latin typeface="Times New Roman" panose="02020603050405020304" pitchFamily="18" charset="0"/>
                <a:cs typeface="Times New Roman" panose="02020603050405020304" pitchFamily="18" charset="0"/>
              </a:rPr>
              <a:t>sąnarių </a:t>
            </a:r>
            <a:r>
              <a:rPr lang="lt-LT" sz="1100" b="0" i="0" u="none" strike="noStrike" kern="1200" spc="0" baseline="0" dirty="0" err="1">
                <a:solidFill>
                  <a:prstClr val="black">
                    <a:lumMod val="65000"/>
                    <a:lumOff val="35000"/>
                  </a:prstClr>
                </a:solidFill>
                <a:latin typeface="Times New Roman" panose="02020603050405020304" pitchFamily="18" charset="0"/>
                <a:cs typeface="Times New Roman" panose="02020603050405020304" pitchFamily="18" charset="0"/>
              </a:rPr>
              <a:t>endoprotezai</a:t>
            </a:r>
            <a:endParaRPr lang="lt-LT" sz="1100"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1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'[20251222_visos operacijos.xlsx]Lapas4'!$M$41</c:f>
              <c:strCache>
                <c:ptCount val="1"/>
                <c:pt idx="0">
                  <c:v>VLK lėšomis, vnt.</c:v>
                </c:pt>
              </c:strCache>
            </c:strRef>
          </c:tx>
          <c:spPr>
            <a:solidFill>
              <a:schemeClr val="accent6">
                <a:lumMod val="60000"/>
                <a:lumOff val="40000"/>
              </a:schemeClr>
            </a:solidFill>
            <a:ln>
              <a:noFill/>
            </a:ln>
            <a:effectLst/>
          </c:spPr>
          <c:invertIfNegative val="0"/>
          <c:cat>
            <c:strRef>
              <c:f>'[20251222_visos operacijos.xlsx]Lapas4'!$L$42:$L$46</c:f>
              <c:strCache>
                <c:ptCount val="5"/>
                <c:pt idx="0">
                  <c:v>2020</c:v>
                </c:pt>
                <c:pt idx="1">
                  <c:v>2021</c:v>
                </c:pt>
                <c:pt idx="2">
                  <c:v>2022</c:v>
                </c:pt>
                <c:pt idx="3">
                  <c:v>2023</c:v>
                </c:pt>
                <c:pt idx="4">
                  <c:v>2024</c:v>
                </c:pt>
              </c:strCache>
            </c:strRef>
          </c:cat>
          <c:val>
            <c:numRef>
              <c:f>'[20251222_visos operacijos.xlsx]Lapas4'!$M$42:$M$46</c:f>
              <c:numCache>
                <c:formatCode>General</c:formatCode>
                <c:ptCount val="5"/>
                <c:pt idx="0">
                  <c:v>173</c:v>
                </c:pt>
                <c:pt idx="1">
                  <c:v>261</c:v>
                </c:pt>
                <c:pt idx="2">
                  <c:v>315</c:v>
                </c:pt>
                <c:pt idx="3">
                  <c:v>423</c:v>
                </c:pt>
                <c:pt idx="4">
                  <c:v>396</c:v>
                </c:pt>
              </c:numCache>
            </c:numRef>
          </c:val>
          <c:extLst>
            <c:ext xmlns:c16="http://schemas.microsoft.com/office/drawing/2014/chart" uri="{C3380CC4-5D6E-409C-BE32-E72D297353CC}">
              <c16:uniqueId val="{00000000-1997-40E0-AD33-EBD8578A797B}"/>
            </c:ext>
          </c:extLst>
        </c:ser>
        <c:ser>
          <c:idx val="1"/>
          <c:order val="1"/>
          <c:tx>
            <c:strRef>
              <c:f>'[20251222_visos operacijos.xlsx]Lapas4'!$N$41</c:f>
              <c:strCache>
                <c:ptCount val="1"/>
                <c:pt idx="0">
                  <c:v>Paciento lėšomis, vnt.</c:v>
                </c:pt>
              </c:strCache>
            </c:strRef>
          </c:tx>
          <c:spPr>
            <a:solidFill>
              <a:schemeClr val="accent2"/>
            </a:solidFill>
            <a:ln>
              <a:noFill/>
            </a:ln>
            <a:effectLst/>
          </c:spPr>
          <c:invertIfNegative val="0"/>
          <c:cat>
            <c:strRef>
              <c:f>'[20251222_visos operacijos.xlsx]Lapas4'!$L$42:$L$46</c:f>
              <c:strCache>
                <c:ptCount val="5"/>
                <c:pt idx="0">
                  <c:v>2020</c:v>
                </c:pt>
                <c:pt idx="1">
                  <c:v>2021</c:v>
                </c:pt>
                <c:pt idx="2">
                  <c:v>2022</c:v>
                </c:pt>
                <c:pt idx="3">
                  <c:v>2023</c:v>
                </c:pt>
                <c:pt idx="4">
                  <c:v>2024</c:v>
                </c:pt>
              </c:strCache>
            </c:strRef>
          </c:cat>
          <c:val>
            <c:numRef>
              <c:f>'[20251222_visos operacijos.xlsx]Lapas4'!$N$42:$N$46</c:f>
              <c:numCache>
                <c:formatCode>General</c:formatCode>
                <c:ptCount val="5"/>
                <c:pt idx="0">
                  <c:v>1</c:v>
                </c:pt>
                <c:pt idx="1">
                  <c:v>7</c:v>
                </c:pt>
                <c:pt idx="2">
                  <c:v>16</c:v>
                </c:pt>
                <c:pt idx="3">
                  <c:v>24</c:v>
                </c:pt>
                <c:pt idx="4">
                  <c:v>32</c:v>
                </c:pt>
              </c:numCache>
            </c:numRef>
          </c:val>
          <c:extLst>
            <c:ext xmlns:c16="http://schemas.microsoft.com/office/drawing/2014/chart" uri="{C3380CC4-5D6E-409C-BE32-E72D297353CC}">
              <c16:uniqueId val="{00000001-1997-40E0-AD33-EBD8578A797B}"/>
            </c:ext>
          </c:extLst>
        </c:ser>
        <c:ser>
          <c:idx val="2"/>
          <c:order val="2"/>
          <c:tx>
            <c:strRef>
              <c:f>'[20251222_visos operacijos.xlsx]Lapas4'!$O$41</c:f>
              <c:strCache>
                <c:ptCount val="1"/>
                <c:pt idx="0">
                  <c:v>viso</c:v>
                </c:pt>
              </c:strCache>
            </c:strRef>
          </c:tx>
          <c:spPr>
            <a:solidFill>
              <a:schemeClr val="accent3"/>
            </a:solidFill>
            <a:ln>
              <a:noFill/>
            </a:ln>
            <a:effectLst/>
          </c:spPr>
          <c:invertIfNegative val="0"/>
          <c:cat>
            <c:strRef>
              <c:f>'[20251222_visos operacijos.xlsx]Lapas4'!$L$42:$L$46</c:f>
              <c:strCache>
                <c:ptCount val="5"/>
                <c:pt idx="0">
                  <c:v>2020</c:v>
                </c:pt>
                <c:pt idx="1">
                  <c:v>2021</c:v>
                </c:pt>
                <c:pt idx="2">
                  <c:v>2022</c:v>
                </c:pt>
                <c:pt idx="3">
                  <c:v>2023</c:v>
                </c:pt>
                <c:pt idx="4">
                  <c:v>2024</c:v>
                </c:pt>
              </c:strCache>
            </c:strRef>
          </c:cat>
          <c:val>
            <c:numRef>
              <c:f>'[20251222_visos operacijos.xlsx]Lapas4'!$O$42:$O$46</c:f>
            </c:numRef>
          </c:val>
          <c:extLst>
            <c:ext xmlns:c16="http://schemas.microsoft.com/office/drawing/2014/chart" uri="{C3380CC4-5D6E-409C-BE32-E72D297353CC}">
              <c16:uniqueId val="{00000002-1997-40E0-AD33-EBD8578A797B}"/>
            </c:ext>
          </c:extLst>
        </c:ser>
        <c:dLbls>
          <c:showLegendKey val="0"/>
          <c:showVal val="0"/>
          <c:showCatName val="0"/>
          <c:showSerName val="0"/>
          <c:showPercent val="0"/>
          <c:showBubbleSize val="0"/>
        </c:dLbls>
        <c:gapWidth val="150"/>
        <c:axId val="1730768111"/>
        <c:axId val="1730768591"/>
      </c:barChart>
      <c:lineChart>
        <c:grouping val="standard"/>
        <c:varyColors val="0"/>
        <c:ser>
          <c:idx val="3"/>
          <c:order val="3"/>
          <c:tx>
            <c:strRef>
              <c:f>'[20251222_visos operacijos.xlsx]Lapas4'!$P$41</c:f>
              <c:strCache>
                <c:ptCount val="1"/>
                <c:pt idx="0">
                  <c:v>VLK lėšomis, proc.</c:v>
                </c:pt>
              </c:strCache>
            </c:strRef>
          </c:tx>
          <c:spPr>
            <a:ln w="28575" cap="rnd">
              <a:solidFill>
                <a:schemeClr val="accent4"/>
              </a:solidFill>
              <a:round/>
            </a:ln>
            <a:effectLst/>
          </c:spPr>
          <c:marker>
            <c:symbol val="none"/>
          </c:marker>
          <c:dLbls>
            <c:dLbl>
              <c:idx val="0"/>
              <c:layout>
                <c:manualLayout>
                  <c:x val="-8.7145969498910684E-3"/>
                  <c:y val="-3.40012078269327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997-40E0-AD33-EBD8578A797B}"/>
                </c:ext>
              </c:extLst>
            </c:dLbl>
            <c:dLbl>
              <c:idx val="1"/>
              <c:layout>
                <c:manualLayout>
                  <c:x val="0"/>
                  <c:y val="-4.3715838634627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997-40E0-AD33-EBD8578A797B}"/>
                </c:ext>
              </c:extLst>
            </c:dLbl>
            <c:dLbl>
              <c:idx val="2"/>
              <c:layout>
                <c:manualLayout>
                  <c:x val="-8.7145969498910684E-3"/>
                  <c:y val="-4.3715838634627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997-40E0-AD33-EBD8578A797B}"/>
                </c:ext>
              </c:extLst>
            </c:dLbl>
            <c:dLbl>
              <c:idx val="3"/>
              <c:layout>
                <c:manualLayout>
                  <c:x val="-5.8097312999273783E-3"/>
                  <c:y val="-3.88585232307802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997-40E0-AD33-EBD8578A797B}"/>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'[20251222_visos operacijos.xlsx]Lapas4'!$L$42:$L$46</c:f>
              <c:strCache>
                <c:ptCount val="5"/>
                <c:pt idx="0">
                  <c:v>2020</c:v>
                </c:pt>
                <c:pt idx="1">
                  <c:v>2021</c:v>
                </c:pt>
                <c:pt idx="2">
                  <c:v>2022</c:v>
                </c:pt>
                <c:pt idx="3">
                  <c:v>2023</c:v>
                </c:pt>
                <c:pt idx="4">
                  <c:v>2024</c:v>
                </c:pt>
              </c:strCache>
            </c:strRef>
          </c:cat>
          <c:val>
            <c:numRef>
              <c:f>'[20251222_visos operacijos.xlsx]Lapas4'!$P$42:$P$46</c:f>
              <c:numCache>
                <c:formatCode>0.0</c:formatCode>
                <c:ptCount val="5"/>
                <c:pt idx="0">
                  <c:v>99.425287356321846</c:v>
                </c:pt>
                <c:pt idx="1">
                  <c:v>97.388059701492537</c:v>
                </c:pt>
                <c:pt idx="2">
                  <c:v>95.166163141993962</c:v>
                </c:pt>
                <c:pt idx="3">
                  <c:v>94.630872483221481</c:v>
                </c:pt>
                <c:pt idx="4">
                  <c:v>92.523364485981304</c:v>
                </c:pt>
              </c:numCache>
            </c:numRef>
          </c:val>
          <c:smooth val="0"/>
          <c:extLst>
            <c:ext xmlns:c16="http://schemas.microsoft.com/office/drawing/2014/chart" uri="{C3380CC4-5D6E-409C-BE32-E72D297353CC}">
              <c16:uniqueId val="{00000007-1997-40E0-AD33-EBD8578A797B}"/>
            </c:ext>
          </c:extLst>
        </c:ser>
        <c:dLbls>
          <c:showLegendKey val="0"/>
          <c:showVal val="0"/>
          <c:showCatName val="0"/>
          <c:showSerName val="0"/>
          <c:showPercent val="0"/>
          <c:showBubbleSize val="0"/>
        </c:dLbls>
        <c:marker val="1"/>
        <c:smooth val="0"/>
        <c:axId val="1730778671"/>
        <c:axId val="1730787311"/>
      </c:lineChart>
      <c:catAx>
        <c:axId val="17307681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30768591"/>
        <c:crosses val="autoZero"/>
        <c:auto val="1"/>
        <c:lblAlgn val="ctr"/>
        <c:lblOffset val="100"/>
        <c:noMultiLvlLbl val="0"/>
      </c:catAx>
      <c:valAx>
        <c:axId val="17307685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30768111"/>
        <c:crosses val="autoZero"/>
        <c:crossBetween val="between"/>
      </c:valAx>
      <c:valAx>
        <c:axId val="1730787311"/>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730778671"/>
        <c:crosses val="max"/>
        <c:crossBetween val="between"/>
      </c:valAx>
      <c:catAx>
        <c:axId val="1730778671"/>
        <c:scaling>
          <c:orientation val="minMax"/>
        </c:scaling>
        <c:delete val="1"/>
        <c:axPos val="b"/>
        <c:numFmt formatCode="General" sourceLinked="1"/>
        <c:majorTickMark val="none"/>
        <c:minorTickMark val="none"/>
        <c:tickLblPos val="nextTo"/>
        <c:crossAx val="1730787311"/>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100" dirty="0" err="1">
                <a:latin typeface="Times New Roman" panose="02020603050405020304" pitchFamily="18" charset="0"/>
                <a:cs typeface="Times New Roman" panose="02020603050405020304" pitchFamily="18" charset="0"/>
              </a:rPr>
              <a:t>Riešinio</a:t>
            </a:r>
            <a:r>
              <a:rPr lang="lt-LT" sz="1100" dirty="0">
                <a:latin typeface="Times New Roman" panose="02020603050405020304" pitchFamily="18" charset="0"/>
                <a:cs typeface="Times New Roman" panose="02020603050405020304" pitchFamily="18" charset="0"/>
              </a:rPr>
              <a:t> nykščio </a:t>
            </a:r>
            <a:r>
              <a:rPr lang="lt-LT" sz="1100" b="0" i="0" u="none" strike="noStrike" kern="1200" spc="0" baseline="0" dirty="0">
                <a:solidFill>
                  <a:prstClr val="black">
                    <a:lumMod val="65000"/>
                    <a:lumOff val="35000"/>
                  </a:prstClr>
                </a:solidFill>
                <a:latin typeface="Times New Roman" panose="02020603050405020304" pitchFamily="18" charset="0"/>
                <a:cs typeface="Times New Roman" panose="02020603050405020304" pitchFamily="18" charset="0"/>
              </a:rPr>
              <a:t>sąnarių </a:t>
            </a:r>
            <a:r>
              <a:rPr lang="lt-LT" sz="1100" b="0" i="0" u="none" strike="noStrike" kern="1200" spc="0" baseline="0" dirty="0" err="1">
                <a:solidFill>
                  <a:prstClr val="black">
                    <a:lumMod val="65000"/>
                    <a:lumOff val="35000"/>
                  </a:prstClr>
                </a:solidFill>
                <a:latin typeface="Times New Roman" panose="02020603050405020304" pitchFamily="18" charset="0"/>
                <a:cs typeface="Times New Roman" panose="02020603050405020304" pitchFamily="18" charset="0"/>
              </a:rPr>
              <a:t>endoprotezai</a:t>
            </a:r>
            <a:endParaRPr lang="lt-LT" sz="1100" dirty="0">
              <a:latin typeface="Times New Roman" panose="02020603050405020304" pitchFamily="18" charset="0"/>
              <a:cs typeface="Times New Roman" panose="02020603050405020304" pitchFamily="18" charset="0"/>
            </a:endParaRPr>
          </a:p>
        </c:rich>
      </c:tx>
      <c:layout>
        <c:manualLayout>
          <c:xMode val="edge"/>
          <c:yMode val="edge"/>
          <c:x val="0.17431300089688384"/>
          <c:y val="4.4517798257321294E-2"/>
        </c:manualLayout>
      </c:layout>
      <c:overlay val="0"/>
      <c:spPr>
        <a:noFill/>
        <a:ln>
          <a:noFill/>
        </a:ln>
        <a:effectLst/>
      </c:spPr>
      <c:txPr>
        <a:bodyPr rot="0" spcFirstLastPara="1" vertOverflow="ellipsis" vert="horz" wrap="square" anchor="ctr" anchorCtr="1"/>
        <a:lstStyle/>
        <a:p>
          <a:pPr>
            <a:defRPr sz="11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manualLayout>
          <c:layoutTarget val="inner"/>
          <c:xMode val="edge"/>
          <c:yMode val="edge"/>
          <c:x val="8.55380252548706E-2"/>
          <c:y val="0.16375275938189846"/>
          <c:w val="0.82219271694425844"/>
          <c:h val="0.51215490743893399"/>
        </c:manualLayout>
      </c:layout>
      <c:barChart>
        <c:barDir val="col"/>
        <c:grouping val="clustered"/>
        <c:varyColors val="0"/>
        <c:ser>
          <c:idx val="0"/>
          <c:order val="0"/>
          <c:tx>
            <c:strRef>
              <c:f>'[20251222_visos operacijos.xlsx]Lapas4'!$M$50</c:f>
              <c:strCache>
                <c:ptCount val="1"/>
                <c:pt idx="0">
                  <c:v>VLK lėšomis, vnt.</c:v>
                </c:pt>
              </c:strCache>
            </c:strRef>
          </c:tx>
          <c:spPr>
            <a:solidFill>
              <a:schemeClr val="accent6">
                <a:lumMod val="60000"/>
                <a:lumOff val="40000"/>
              </a:schemeClr>
            </a:solidFill>
            <a:ln>
              <a:noFill/>
            </a:ln>
            <a:effectLst/>
          </c:spPr>
          <c:invertIfNegative val="0"/>
          <c:cat>
            <c:strRef>
              <c:f>'[20251222_visos operacijos.xlsx]Lapas4'!$L$51:$L$55</c:f>
              <c:strCache>
                <c:ptCount val="5"/>
                <c:pt idx="0">
                  <c:v>2020</c:v>
                </c:pt>
                <c:pt idx="1">
                  <c:v>2021</c:v>
                </c:pt>
                <c:pt idx="2">
                  <c:v>2022</c:v>
                </c:pt>
                <c:pt idx="3">
                  <c:v>2023</c:v>
                </c:pt>
                <c:pt idx="4">
                  <c:v>2024</c:v>
                </c:pt>
              </c:strCache>
            </c:strRef>
          </c:cat>
          <c:val>
            <c:numRef>
              <c:f>'[20251222_visos operacijos.xlsx]Lapas4'!$M$51:$M$55</c:f>
              <c:numCache>
                <c:formatCode>General</c:formatCode>
                <c:ptCount val="5"/>
                <c:pt idx="0">
                  <c:v>23</c:v>
                </c:pt>
                <c:pt idx="1">
                  <c:v>65</c:v>
                </c:pt>
                <c:pt idx="2">
                  <c:v>76</c:v>
                </c:pt>
                <c:pt idx="3">
                  <c:v>120</c:v>
                </c:pt>
                <c:pt idx="4">
                  <c:v>133</c:v>
                </c:pt>
              </c:numCache>
            </c:numRef>
          </c:val>
          <c:extLst>
            <c:ext xmlns:c16="http://schemas.microsoft.com/office/drawing/2014/chart" uri="{C3380CC4-5D6E-409C-BE32-E72D297353CC}">
              <c16:uniqueId val="{00000000-2A72-4D90-9963-AC52B4570307}"/>
            </c:ext>
          </c:extLst>
        </c:ser>
        <c:ser>
          <c:idx val="1"/>
          <c:order val="1"/>
          <c:tx>
            <c:strRef>
              <c:f>'[20251222_visos operacijos.xlsx]Lapas4'!$N$50</c:f>
              <c:strCache>
                <c:ptCount val="1"/>
                <c:pt idx="0">
                  <c:v>Paciento lėšomis, vnt.</c:v>
                </c:pt>
              </c:strCache>
            </c:strRef>
          </c:tx>
          <c:spPr>
            <a:solidFill>
              <a:schemeClr val="accent2"/>
            </a:solidFill>
            <a:ln>
              <a:noFill/>
            </a:ln>
            <a:effectLst/>
          </c:spPr>
          <c:invertIfNegative val="0"/>
          <c:cat>
            <c:strRef>
              <c:f>'[20251222_visos operacijos.xlsx]Lapas4'!$L$51:$L$55</c:f>
              <c:strCache>
                <c:ptCount val="5"/>
                <c:pt idx="0">
                  <c:v>2020</c:v>
                </c:pt>
                <c:pt idx="1">
                  <c:v>2021</c:v>
                </c:pt>
                <c:pt idx="2">
                  <c:v>2022</c:v>
                </c:pt>
                <c:pt idx="3">
                  <c:v>2023</c:v>
                </c:pt>
                <c:pt idx="4">
                  <c:v>2024</c:v>
                </c:pt>
              </c:strCache>
            </c:strRef>
          </c:cat>
          <c:val>
            <c:numRef>
              <c:f>'[20251222_visos operacijos.xlsx]Lapas4'!$N$51:$N$55</c:f>
              <c:numCache>
                <c:formatCode>General</c:formatCode>
                <c:ptCount val="5"/>
                <c:pt idx="0">
                  <c:v>25</c:v>
                </c:pt>
                <c:pt idx="1">
                  <c:v>28</c:v>
                </c:pt>
                <c:pt idx="2">
                  <c:v>35</c:v>
                </c:pt>
                <c:pt idx="3">
                  <c:v>25</c:v>
                </c:pt>
                <c:pt idx="4">
                  <c:v>37</c:v>
                </c:pt>
              </c:numCache>
            </c:numRef>
          </c:val>
          <c:extLst>
            <c:ext xmlns:c16="http://schemas.microsoft.com/office/drawing/2014/chart" uri="{C3380CC4-5D6E-409C-BE32-E72D297353CC}">
              <c16:uniqueId val="{00000001-2A72-4D90-9963-AC52B4570307}"/>
            </c:ext>
          </c:extLst>
        </c:ser>
        <c:ser>
          <c:idx val="2"/>
          <c:order val="2"/>
          <c:tx>
            <c:strRef>
              <c:f>'[20251222_visos operacijos.xlsx]Lapas4'!$O$50</c:f>
              <c:strCache>
                <c:ptCount val="1"/>
                <c:pt idx="0">
                  <c:v>viso</c:v>
                </c:pt>
              </c:strCache>
            </c:strRef>
          </c:tx>
          <c:spPr>
            <a:solidFill>
              <a:schemeClr val="accent3"/>
            </a:solidFill>
            <a:ln>
              <a:noFill/>
            </a:ln>
            <a:effectLst/>
          </c:spPr>
          <c:invertIfNegative val="0"/>
          <c:cat>
            <c:strRef>
              <c:f>'[20251222_visos operacijos.xlsx]Lapas4'!$L$51:$L$55</c:f>
              <c:strCache>
                <c:ptCount val="5"/>
                <c:pt idx="0">
                  <c:v>2020</c:v>
                </c:pt>
                <c:pt idx="1">
                  <c:v>2021</c:v>
                </c:pt>
                <c:pt idx="2">
                  <c:v>2022</c:v>
                </c:pt>
                <c:pt idx="3">
                  <c:v>2023</c:v>
                </c:pt>
                <c:pt idx="4">
                  <c:v>2024</c:v>
                </c:pt>
              </c:strCache>
            </c:strRef>
          </c:cat>
          <c:val>
            <c:numRef>
              <c:f>'[20251222_visos operacijos.xlsx]Lapas4'!$O$51:$O$55</c:f>
            </c:numRef>
          </c:val>
          <c:extLst>
            <c:ext xmlns:c16="http://schemas.microsoft.com/office/drawing/2014/chart" uri="{C3380CC4-5D6E-409C-BE32-E72D297353CC}">
              <c16:uniqueId val="{00000002-2A72-4D90-9963-AC52B4570307}"/>
            </c:ext>
          </c:extLst>
        </c:ser>
        <c:dLbls>
          <c:showLegendKey val="0"/>
          <c:showVal val="0"/>
          <c:showCatName val="0"/>
          <c:showSerName val="0"/>
          <c:showPercent val="0"/>
          <c:showBubbleSize val="0"/>
        </c:dLbls>
        <c:gapWidth val="150"/>
        <c:axId val="1730746031"/>
        <c:axId val="1730734991"/>
      </c:barChart>
      <c:lineChart>
        <c:grouping val="standard"/>
        <c:varyColors val="0"/>
        <c:ser>
          <c:idx val="3"/>
          <c:order val="3"/>
          <c:tx>
            <c:strRef>
              <c:f>'[20251222_visos operacijos.xlsx]Lapas4'!$P$50</c:f>
              <c:strCache>
                <c:ptCount val="1"/>
                <c:pt idx="0">
                  <c:v>VLK lėšomis, proc.</c:v>
                </c:pt>
              </c:strCache>
            </c:strRef>
          </c:tx>
          <c:spPr>
            <a:ln w="28575" cap="rnd">
              <a:solidFill>
                <a:schemeClr val="accent4"/>
              </a:solidFill>
              <a:round/>
            </a:ln>
            <a:effectLst/>
          </c:spPr>
          <c:marker>
            <c:symbol val="none"/>
          </c:marker>
          <c:dLbls>
            <c:dLbl>
              <c:idx val="0"/>
              <c:layout>
                <c:manualLayout>
                  <c:x val="-5.8333333333333362E-2"/>
                  <c:y val="-3.70370370370371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A72-4D90-9963-AC52B4570307}"/>
                </c:ext>
              </c:extLst>
            </c:dLbl>
            <c:dLbl>
              <c:idx val="1"/>
              <c:layout>
                <c:manualLayout>
                  <c:x val="-2.7777777777777776E-2"/>
                  <c:y val="-4.16666666666667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A72-4D90-9963-AC52B4570307}"/>
                </c:ext>
              </c:extLst>
            </c:dLbl>
            <c:dLbl>
              <c:idx val="2"/>
              <c:layout>
                <c:manualLayout>
                  <c:x val="-4.1666666666666664E-2"/>
                  <c:y val="-4.16666666666666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A72-4D90-9963-AC52B4570307}"/>
                </c:ext>
              </c:extLst>
            </c:dLbl>
            <c:dLbl>
              <c:idx val="3"/>
              <c:layout>
                <c:manualLayout>
                  <c:x val="-2.7777777777777776E-2"/>
                  <c:y val="-5.5555555555555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A72-4D90-9963-AC52B4570307}"/>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'[20251222_visos operacijos.xlsx]Lapas4'!$L$51:$L$55</c:f>
              <c:strCache>
                <c:ptCount val="5"/>
                <c:pt idx="0">
                  <c:v>2020</c:v>
                </c:pt>
                <c:pt idx="1">
                  <c:v>2021</c:v>
                </c:pt>
                <c:pt idx="2">
                  <c:v>2022</c:v>
                </c:pt>
                <c:pt idx="3">
                  <c:v>2023</c:v>
                </c:pt>
                <c:pt idx="4">
                  <c:v>2024</c:v>
                </c:pt>
              </c:strCache>
            </c:strRef>
          </c:cat>
          <c:val>
            <c:numRef>
              <c:f>'[20251222_visos operacijos.xlsx]Lapas4'!$P$51:$P$55</c:f>
              <c:numCache>
                <c:formatCode>0.0</c:formatCode>
                <c:ptCount val="5"/>
                <c:pt idx="0">
                  <c:v>47.916666666666664</c:v>
                </c:pt>
                <c:pt idx="1">
                  <c:v>69.892473118279568</c:v>
                </c:pt>
                <c:pt idx="2">
                  <c:v>68.468468468468473</c:v>
                </c:pt>
                <c:pt idx="3">
                  <c:v>82.758620689655174</c:v>
                </c:pt>
                <c:pt idx="4">
                  <c:v>78.235294117647058</c:v>
                </c:pt>
              </c:numCache>
            </c:numRef>
          </c:val>
          <c:smooth val="0"/>
          <c:extLst>
            <c:ext xmlns:c16="http://schemas.microsoft.com/office/drawing/2014/chart" uri="{C3380CC4-5D6E-409C-BE32-E72D297353CC}">
              <c16:uniqueId val="{00000007-2A72-4D90-9963-AC52B4570307}"/>
            </c:ext>
          </c:extLst>
        </c:ser>
        <c:dLbls>
          <c:showLegendKey val="0"/>
          <c:showVal val="0"/>
          <c:showCatName val="0"/>
          <c:showSerName val="0"/>
          <c:showPercent val="0"/>
          <c:showBubbleSize val="0"/>
        </c:dLbls>
        <c:marker val="1"/>
        <c:smooth val="0"/>
        <c:axId val="1730734511"/>
        <c:axId val="1730743151"/>
      </c:lineChart>
      <c:catAx>
        <c:axId val="17307460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30734991"/>
        <c:crosses val="autoZero"/>
        <c:auto val="1"/>
        <c:lblAlgn val="ctr"/>
        <c:lblOffset val="100"/>
        <c:noMultiLvlLbl val="0"/>
      </c:catAx>
      <c:valAx>
        <c:axId val="17307349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30746031"/>
        <c:crosses val="autoZero"/>
        <c:crossBetween val="between"/>
      </c:valAx>
      <c:valAx>
        <c:axId val="1730743151"/>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730734511"/>
        <c:crosses val="max"/>
        <c:crossBetween val="between"/>
      </c:valAx>
      <c:catAx>
        <c:axId val="1730734511"/>
        <c:scaling>
          <c:orientation val="minMax"/>
        </c:scaling>
        <c:delete val="1"/>
        <c:axPos val="b"/>
        <c:numFmt formatCode="General" sourceLinked="1"/>
        <c:majorTickMark val="none"/>
        <c:minorTickMark val="none"/>
        <c:tickLblPos val="nextTo"/>
        <c:crossAx val="1730743151"/>
        <c:crosses val="autoZero"/>
        <c:auto val="1"/>
        <c:lblAlgn val="ctr"/>
        <c:lblOffset val="100"/>
        <c:noMultiLvlLbl val="0"/>
      </c:catAx>
      <c:spPr>
        <a:noFill/>
        <a:ln>
          <a:noFill/>
        </a:ln>
        <a:effectLst/>
      </c:spPr>
    </c:plotArea>
    <c:legend>
      <c:legendPos val="b"/>
      <c:layout>
        <c:manualLayout>
          <c:xMode val="edge"/>
          <c:yMode val="edge"/>
          <c:x val="5.0000035412629137E-2"/>
          <c:y val="0.82282233459244536"/>
          <c:w val="0.8999999291747417"/>
          <c:h val="0.15179108644563238"/>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100" dirty="0">
                <a:latin typeface="Times New Roman" panose="02020603050405020304" pitchFamily="18" charset="0"/>
                <a:cs typeface="Times New Roman" panose="02020603050405020304" pitchFamily="18" charset="0"/>
              </a:rPr>
              <a:t>Alk</a:t>
            </a:r>
            <a:r>
              <a:rPr lang="lt-LT" sz="1100" dirty="0" err="1">
                <a:latin typeface="Times New Roman" panose="02020603050405020304" pitchFamily="18" charset="0"/>
                <a:cs typeface="Times New Roman" panose="02020603050405020304" pitchFamily="18" charset="0"/>
              </a:rPr>
              <a:t>ūnės</a:t>
            </a:r>
            <a:r>
              <a:rPr lang="lt-LT" sz="1100" dirty="0">
                <a:latin typeface="Times New Roman" panose="02020603050405020304" pitchFamily="18" charset="0"/>
                <a:cs typeface="Times New Roman" panose="02020603050405020304" pitchFamily="18" charset="0"/>
              </a:rPr>
              <a:t> </a:t>
            </a:r>
            <a:r>
              <a:rPr lang="lt-LT" sz="1100" b="0" i="0" u="none" strike="noStrike" kern="1200" spc="0" baseline="0" dirty="0">
                <a:solidFill>
                  <a:prstClr val="black">
                    <a:lumMod val="65000"/>
                    <a:lumOff val="35000"/>
                  </a:prstClr>
                </a:solidFill>
                <a:latin typeface="Times New Roman" panose="02020603050405020304" pitchFamily="18" charset="0"/>
                <a:cs typeface="Times New Roman" panose="02020603050405020304" pitchFamily="18" charset="0"/>
              </a:rPr>
              <a:t>sąnarių </a:t>
            </a:r>
            <a:r>
              <a:rPr lang="lt-LT" sz="1100" b="0" i="0" u="none" strike="noStrike" kern="1200" spc="0" baseline="0" dirty="0" err="1">
                <a:solidFill>
                  <a:prstClr val="black">
                    <a:lumMod val="65000"/>
                    <a:lumOff val="35000"/>
                  </a:prstClr>
                </a:solidFill>
                <a:latin typeface="Times New Roman" panose="02020603050405020304" pitchFamily="18" charset="0"/>
                <a:cs typeface="Times New Roman" panose="02020603050405020304" pitchFamily="18" charset="0"/>
              </a:rPr>
              <a:t>endoprotezai</a:t>
            </a:r>
            <a:endParaRPr lang="en-US" sz="1100"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'[20251222_visos operacijos.xlsx]Lapas4'!$M$4</c:f>
              <c:strCache>
                <c:ptCount val="1"/>
                <c:pt idx="0">
                  <c:v>VLK lėšomis, vnt.</c:v>
                </c:pt>
              </c:strCache>
            </c:strRef>
          </c:tx>
          <c:spPr>
            <a:solidFill>
              <a:schemeClr val="accent6">
                <a:lumMod val="60000"/>
                <a:lumOff val="40000"/>
              </a:schemeClr>
            </a:solidFill>
            <a:ln>
              <a:noFill/>
            </a:ln>
            <a:effectLst/>
          </c:spPr>
          <c:invertIfNegative val="0"/>
          <c:dLbls>
            <c:delete val="1"/>
          </c:dLbls>
          <c:cat>
            <c:strRef>
              <c:f>'[20251222_visos operacijos.xlsx]Lapas4'!$L$5:$L$9</c:f>
              <c:strCache>
                <c:ptCount val="5"/>
                <c:pt idx="0">
                  <c:v>2020</c:v>
                </c:pt>
                <c:pt idx="1">
                  <c:v>2021</c:v>
                </c:pt>
                <c:pt idx="2">
                  <c:v>2022</c:v>
                </c:pt>
                <c:pt idx="3">
                  <c:v>2023</c:v>
                </c:pt>
                <c:pt idx="4">
                  <c:v>2024</c:v>
                </c:pt>
              </c:strCache>
            </c:strRef>
          </c:cat>
          <c:val>
            <c:numRef>
              <c:f>'[20251222_visos operacijos.xlsx]Lapas4'!$M$5:$M$9</c:f>
              <c:numCache>
                <c:formatCode>General</c:formatCode>
                <c:ptCount val="5"/>
                <c:pt idx="0">
                  <c:v>1</c:v>
                </c:pt>
                <c:pt idx="1">
                  <c:v>8</c:v>
                </c:pt>
                <c:pt idx="2">
                  <c:v>9</c:v>
                </c:pt>
                <c:pt idx="3">
                  <c:v>16</c:v>
                </c:pt>
                <c:pt idx="4">
                  <c:v>19</c:v>
                </c:pt>
              </c:numCache>
            </c:numRef>
          </c:val>
          <c:extLst>
            <c:ext xmlns:c16="http://schemas.microsoft.com/office/drawing/2014/chart" uri="{C3380CC4-5D6E-409C-BE32-E72D297353CC}">
              <c16:uniqueId val="{00000000-8D42-4F6C-8C55-C18FA3405EBC}"/>
            </c:ext>
          </c:extLst>
        </c:ser>
        <c:ser>
          <c:idx val="1"/>
          <c:order val="1"/>
          <c:tx>
            <c:strRef>
              <c:f>'[20251222_visos operacijos.xlsx]Lapas4'!$N$4</c:f>
              <c:strCache>
                <c:ptCount val="1"/>
                <c:pt idx="0">
                  <c:v>Paciento lėšomis, vnt.</c:v>
                </c:pt>
              </c:strCache>
            </c:strRef>
          </c:tx>
          <c:spPr>
            <a:solidFill>
              <a:schemeClr val="accent2"/>
            </a:solidFill>
            <a:ln>
              <a:noFill/>
            </a:ln>
            <a:effectLst/>
          </c:spPr>
          <c:invertIfNegative val="0"/>
          <c:dLbls>
            <c:delete val="1"/>
          </c:dLbls>
          <c:cat>
            <c:strRef>
              <c:f>'[20251222_visos operacijos.xlsx]Lapas4'!$L$5:$L$9</c:f>
              <c:strCache>
                <c:ptCount val="5"/>
                <c:pt idx="0">
                  <c:v>2020</c:v>
                </c:pt>
                <c:pt idx="1">
                  <c:v>2021</c:v>
                </c:pt>
                <c:pt idx="2">
                  <c:v>2022</c:v>
                </c:pt>
                <c:pt idx="3">
                  <c:v>2023</c:v>
                </c:pt>
                <c:pt idx="4">
                  <c:v>2024</c:v>
                </c:pt>
              </c:strCache>
            </c:strRef>
          </c:cat>
          <c:val>
            <c:numRef>
              <c:f>'[20251222_visos operacijos.xlsx]Lapas4'!$N$5:$N$9</c:f>
              <c:numCache>
                <c:formatCode>General</c:formatCode>
                <c:ptCount val="5"/>
                <c:pt idx="0">
                  <c:v>16</c:v>
                </c:pt>
                <c:pt idx="1">
                  <c:v>8</c:v>
                </c:pt>
                <c:pt idx="2">
                  <c:v>6</c:v>
                </c:pt>
                <c:pt idx="3">
                  <c:v>10</c:v>
                </c:pt>
                <c:pt idx="4">
                  <c:v>12</c:v>
                </c:pt>
              </c:numCache>
            </c:numRef>
          </c:val>
          <c:extLst>
            <c:ext xmlns:c16="http://schemas.microsoft.com/office/drawing/2014/chart" uri="{C3380CC4-5D6E-409C-BE32-E72D297353CC}">
              <c16:uniqueId val="{00000001-8D42-4F6C-8C55-C18FA3405EBC}"/>
            </c:ext>
          </c:extLst>
        </c:ser>
        <c:ser>
          <c:idx val="2"/>
          <c:order val="2"/>
          <c:tx>
            <c:strRef>
              <c:f>'[20251222_visos operacijos.xlsx]Lapas4'!$O$4</c:f>
              <c:strCache>
                <c:ptCount val="1"/>
                <c:pt idx="0">
                  <c:v>viso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'[20251222_visos operacijos.xlsx]Lapas4'!$L$5:$L$9</c:f>
              <c:strCache>
                <c:ptCount val="5"/>
                <c:pt idx="0">
                  <c:v>2020</c:v>
                </c:pt>
                <c:pt idx="1">
                  <c:v>2021</c:v>
                </c:pt>
                <c:pt idx="2">
                  <c:v>2022</c:v>
                </c:pt>
                <c:pt idx="3">
                  <c:v>2023</c:v>
                </c:pt>
                <c:pt idx="4">
                  <c:v>2024</c:v>
                </c:pt>
              </c:strCache>
            </c:strRef>
          </c:cat>
          <c:val>
            <c:numRef>
              <c:f>'[20251222_visos operacijos.xlsx]Lapas4'!$O$5:$O$9</c:f>
            </c:numRef>
          </c:val>
          <c:extLst>
            <c:ext xmlns:c16="http://schemas.microsoft.com/office/drawing/2014/chart" uri="{C3380CC4-5D6E-409C-BE32-E72D297353CC}">
              <c16:uniqueId val="{00000002-8D42-4F6C-8C55-C18FA3405EBC}"/>
            </c:ext>
          </c:extLst>
        </c:ser>
        <c:dLbls>
          <c:showLegendKey val="0"/>
          <c:showVal val="1"/>
          <c:showCatName val="0"/>
          <c:showSerName val="0"/>
          <c:showPercent val="0"/>
          <c:showBubbleSize val="0"/>
        </c:dLbls>
        <c:gapWidth val="219"/>
        <c:axId val="1730701391"/>
        <c:axId val="1730702351"/>
      </c:barChart>
      <c:lineChart>
        <c:grouping val="standard"/>
        <c:varyColors val="0"/>
        <c:ser>
          <c:idx val="3"/>
          <c:order val="3"/>
          <c:tx>
            <c:strRef>
              <c:f>'[20251222_visos operacijos.xlsx]Lapas4'!$P$4</c:f>
              <c:strCache>
                <c:ptCount val="1"/>
                <c:pt idx="0">
                  <c:v>VLK lėšomis, proc.</c:v>
                </c:pt>
              </c:strCache>
            </c:strRef>
          </c:tx>
          <c:spPr>
            <a:ln w="28575" cap="rnd">
              <a:solidFill>
                <a:schemeClr val="accent4"/>
              </a:solidFill>
              <a:round/>
            </a:ln>
            <a:effectLst/>
          </c:spPr>
          <c:marker>
            <c:symbol val="none"/>
          </c:marker>
          <c:dLbls>
            <c:dLbl>
              <c:idx val="0"/>
              <c:layout>
                <c:manualLayout>
                  <c:x val="-6.1582143920664287E-2"/>
                  <c:y val="-4.58655412915317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D42-4F6C-8C55-C18FA3405EBC}"/>
                </c:ext>
              </c:extLst>
            </c:dLbl>
            <c:dLbl>
              <c:idx val="1"/>
              <c:layout>
                <c:manualLayout>
                  <c:x val="-4.7370259463520289E-2"/>
                  <c:y val="-5.00446686665770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D42-4F6C-8C55-C18FA3405EBC}"/>
                </c:ext>
              </c:extLst>
            </c:dLbl>
            <c:dLbl>
              <c:idx val="2"/>
              <c:layout>
                <c:manualLayout>
                  <c:x val="-3.3437830209543738E-2"/>
                  <c:y val="-6.43431454284561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D42-4F6C-8C55-C18FA3405EBC}"/>
                </c:ext>
              </c:extLst>
            </c:dLbl>
            <c:dLbl>
              <c:idx val="3"/>
              <c:layout>
                <c:manualLayout>
                  <c:x val="-5.3954113255631965E-2"/>
                  <c:y val="-5.43616079939283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D42-4F6C-8C55-C18FA3405EBC}"/>
                </c:ext>
              </c:extLst>
            </c:dLbl>
            <c:dLbl>
              <c:idx val="4"/>
              <c:layout>
                <c:manualLayout>
                  <c:x val="-1.2899293964854029E-16"/>
                  <c:y val="-4.58192301743456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D42-4F6C-8C55-C18FA3405EBC}"/>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'[20251222_visos operacijos.xlsx]Lapas4'!$L$5:$L$9</c:f>
              <c:strCache>
                <c:ptCount val="5"/>
                <c:pt idx="0">
                  <c:v>2020</c:v>
                </c:pt>
                <c:pt idx="1">
                  <c:v>2021</c:v>
                </c:pt>
                <c:pt idx="2">
                  <c:v>2022</c:v>
                </c:pt>
                <c:pt idx="3">
                  <c:v>2023</c:v>
                </c:pt>
                <c:pt idx="4">
                  <c:v>2024</c:v>
                </c:pt>
              </c:strCache>
            </c:strRef>
          </c:cat>
          <c:val>
            <c:numRef>
              <c:f>'[20251222_visos operacijos.xlsx]Lapas4'!$P$5:$P$9</c:f>
              <c:numCache>
                <c:formatCode>0.0</c:formatCode>
                <c:ptCount val="5"/>
                <c:pt idx="0">
                  <c:v>5.882352941176471</c:v>
                </c:pt>
                <c:pt idx="1">
                  <c:v>50</c:v>
                </c:pt>
                <c:pt idx="2">
                  <c:v>60</c:v>
                </c:pt>
                <c:pt idx="3">
                  <c:v>61.53846153846154</c:v>
                </c:pt>
                <c:pt idx="4">
                  <c:v>61.29032258064516</c:v>
                </c:pt>
              </c:numCache>
            </c:numRef>
          </c:val>
          <c:smooth val="0"/>
          <c:extLst>
            <c:ext xmlns:c16="http://schemas.microsoft.com/office/drawing/2014/chart" uri="{C3380CC4-5D6E-409C-BE32-E72D297353CC}">
              <c16:uniqueId val="{00000008-8D42-4F6C-8C55-C18FA3405EBC}"/>
            </c:ext>
          </c:extLst>
        </c:ser>
        <c:dLbls>
          <c:showLegendKey val="0"/>
          <c:showVal val="1"/>
          <c:showCatName val="0"/>
          <c:showSerName val="0"/>
          <c:showPercent val="0"/>
          <c:showBubbleSize val="0"/>
        </c:dLbls>
        <c:marker val="1"/>
        <c:smooth val="0"/>
        <c:axId val="1755204975"/>
        <c:axId val="1755206415"/>
      </c:lineChart>
      <c:catAx>
        <c:axId val="17307013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30702351"/>
        <c:crosses val="autoZero"/>
        <c:auto val="1"/>
        <c:lblAlgn val="ctr"/>
        <c:lblOffset val="100"/>
        <c:noMultiLvlLbl val="0"/>
      </c:catAx>
      <c:valAx>
        <c:axId val="173070235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30701391"/>
        <c:crosses val="autoZero"/>
        <c:crossBetween val="between"/>
      </c:valAx>
      <c:valAx>
        <c:axId val="1755206415"/>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755204975"/>
        <c:crosses val="max"/>
        <c:crossBetween val="between"/>
      </c:valAx>
      <c:catAx>
        <c:axId val="1755204975"/>
        <c:scaling>
          <c:orientation val="minMax"/>
        </c:scaling>
        <c:delete val="1"/>
        <c:axPos val="b"/>
        <c:numFmt formatCode="General" sourceLinked="1"/>
        <c:majorTickMark val="out"/>
        <c:minorTickMark val="none"/>
        <c:tickLblPos val="nextTo"/>
        <c:crossAx val="1755206415"/>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dirty="0"/>
              <a:t> </a:t>
            </a:r>
            <a:r>
              <a:rPr lang="lt-LT" sz="1100" dirty="0">
                <a:latin typeface="Times New Roman" panose="02020603050405020304" pitchFamily="18" charset="0"/>
                <a:cs typeface="Times New Roman" panose="02020603050405020304" pitchFamily="18" charset="0"/>
              </a:rPr>
              <a:t>Čiurnos </a:t>
            </a:r>
            <a:r>
              <a:rPr lang="lt-LT" sz="1100" b="0" i="0" u="none" strike="noStrike" kern="1200" spc="0" baseline="0" dirty="0">
                <a:solidFill>
                  <a:prstClr val="black">
                    <a:lumMod val="65000"/>
                    <a:lumOff val="35000"/>
                  </a:prstClr>
                </a:solidFill>
                <a:latin typeface="Times New Roman" panose="02020603050405020304" pitchFamily="18" charset="0"/>
                <a:cs typeface="Times New Roman" panose="02020603050405020304" pitchFamily="18" charset="0"/>
              </a:rPr>
              <a:t>sąnarių </a:t>
            </a:r>
            <a:r>
              <a:rPr lang="lt-LT" sz="1100" b="0" i="0" u="none" strike="noStrike" kern="1200" spc="0" baseline="0" dirty="0" err="1">
                <a:solidFill>
                  <a:prstClr val="black">
                    <a:lumMod val="65000"/>
                    <a:lumOff val="35000"/>
                  </a:prstClr>
                </a:solidFill>
                <a:latin typeface="Times New Roman" panose="02020603050405020304" pitchFamily="18" charset="0"/>
                <a:cs typeface="Times New Roman" panose="02020603050405020304" pitchFamily="18" charset="0"/>
              </a:rPr>
              <a:t>endoprotezai</a:t>
            </a:r>
            <a:endParaRPr lang="lt-LT" sz="1100" dirty="0">
              <a:latin typeface="Times New Roman" panose="02020603050405020304" pitchFamily="18" charset="0"/>
              <a:cs typeface="Times New Roman" panose="02020603050405020304" pitchFamily="18" charset="0"/>
            </a:endParaRPr>
          </a:p>
        </c:rich>
      </c:tx>
      <c:layout>
        <c:manualLayout>
          <c:xMode val="edge"/>
          <c:yMode val="edge"/>
          <c:x val="0.27533814287211239"/>
          <c:y val="5.0381719766560293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'[20251222_visos operacijos.xlsx]Lapas4'!$M$13</c:f>
              <c:strCache>
                <c:ptCount val="1"/>
                <c:pt idx="0">
                  <c:v>VLK lėšomis, vnt.</c:v>
                </c:pt>
              </c:strCache>
            </c:strRef>
          </c:tx>
          <c:spPr>
            <a:solidFill>
              <a:schemeClr val="accent6">
                <a:lumMod val="60000"/>
                <a:lumOff val="40000"/>
              </a:schemeClr>
            </a:solidFill>
            <a:ln>
              <a:noFill/>
            </a:ln>
            <a:effectLst/>
          </c:spPr>
          <c:invertIfNegative val="0"/>
          <c:dLbls>
            <c:delete val="1"/>
          </c:dLbls>
          <c:cat>
            <c:strRef>
              <c:f>'[20251222_visos operacijos.xlsx]Lapas4'!$L$14:$L$18</c:f>
              <c:strCache>
                <c:ptCount val="5"/>
                <c:pt idx="0">
                  <c:v>2020</c:v>
                </c:pt>
                <c:pt idx="1">
                  <c:v>2021</c:v>
                </c:pt>
                <c:pt idx="2">
                  <c:v>2022</c:v>
                </c:pt>
                <c:pt idx="3">
                  <c:v>2023</c:v>
                </c:pt>
                <c:pt idx="4">
                  <c:v>2024</c:v>
                </c:pt>
              </c:strCache>
            </c:strRef>
          </c:cat>
          <c:val>
            <c:numRef>
              <c:f>'[20251222_visos operacijos.xlsx]Lapas4'!$M$14:$M$18</c:f>
              <c:numCache>
                <c:formatCode>General</c:formatCode>
                <c:ptCount val="5"/>
                <c:pt idx="0">
                  <c:v>34</c:v>
                </c:pt>
                <c:pt idx="1">
                  <c:v>25</c:v>
                </c:pt>
                <c:pt idx="2">
                  <c:v>23</c:v>
                </c:pt>
                <c:pt idx="3">
                  <c:v>41</c:v>
                </c:pt>
                <c:pt idx="4">
                  <c:v>38</c:v>
                </c:pt>
              </c:numCache>
            </c:numRef>
          </c:val>
          <c:extLst>
            <c:ext xmlns:c16="http://schemas.microsoft.com/office/drawing/2014/chart" uri="{C3380CC4-5D6E-409C-BE32-E72D297353CC}">
              <c16:uniqueId val="{00000000-6D63-47D2-B2AA-9B15F0C21DCE}"/>
            </c:ext>
          </c:extLst>
        </c:ser>
        <c:ser>
          <c:idx val="1"/>
          <c:order val="1"/>
          <c:tx>
            <c:strRef>
              <c:f>'[20251222_visos operacijos.xlsx]Lapas4'!$N$13</c:f>
              <c:strCache>
                <c:ptCount val="1"/>
                <c:pt idx="0">
                  <c:v>Paciento lėšomis, vnt.</c:v>
                </c:pt>
              </c:strCache>
            </c:strRef>
          </c:tx>
          <c:spPr>
            <a:solidFill>
              <a:schemeClr val="accent2"/>
            </a:solidFill>
            <a:ln>
              <a:noFill/>
            </a:ln>
            <a:effectLst/>
          </c:spPr>
          <c:invertIfNegative val="0"/>
          <c:dLbls>
            <c:delete val="1"/>
          </c:dLbls>
          <c:cat>
            <c:strRef>
              <c:f>'[20251222_visos operacijos.xlsx]Lapas4'!$L$14:$L$18</c:f>
              <c:strCache>
                <c:ptCount val="5"/>
                <c:pt idx="0">
                  <c:v>2020</c:v>
                </c:pt>
                <c:pt idx="1">
                  <c:v>2021</c:v>
                </c:pt>
                <c:pt idx="2">
                  <c:v>2022</c:v>
                </c:pt>
                <c:pt idx="3">
                  <c:v>2023</c:v>
                </c:pt>
                <c:pt idx="4">
                  <c:v>2024</c:v>
                </c:pt>
              </c:strCache>
            </c:strRef>
          </c:cat>
          <c:val>
            <c:numRef>
              <c:f>'[20251222_visos operacijos.xlsx]Lapas4'!$N$14:$N$18</c:f>
              <c:numCache>
                <c:formatCode>General</c:formatCode>
                <c:ptCount val="5"/>
                <c:pt idx="2">
                  <c:v>3</c:v>
                </c:pt>
              </c:numCache>
            </c:numRef>
          </c:val>
          <c:extLst>
            <c:ext xmlns:c16="http://schemas.microsoft.com/office/drawing/2014/chart" uri="{C3380CC4-5D6E-409C-BE32-E72D297353CC}">
              <c16:uniqueId val="{00000001-6D63-47D2-B2AA-9B15F0C21DCE}"/>
            </c:ext>
          </c:extLst>
        </c:ser>
        <c:ser>
          <c:idx val="2"/>
          <c:order val="2"/>
          <c:tx>
            <c:strRef>
              <c:f>'[20251222_visos operacijos.xlsx]Lapas4'!$O$13</c:f>
              <c:strCache>
                <c:ptCount val="1"/>
                <c:pt idx="0">
                  <c:v>viso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'[20251222_visos operacijos.xlsx]Lapas4'!$L$14:$L$18</c:f>
              <c:strCache>
                <c:ptCount val="5"/>
                <c:pt idx="0">
                  <c:v>2020</c:v>
                </c:pt>
                <c:pt idx="1">
                  <c:v>2021</c:v>
                </c:pt>
                <c:pt idx="2">
                  <c:v>2022</c:v>
                </c:pt>
                <c:pt idx="3">
                  <c:v>2023</c:v>
                </c:pt>
                <c:pt idx="4">
                  <c:v>2024</c:v>
                </c:pt>
              </c:strCache>
            </c:strRef>
          </c:cat>
          <c:val>
            <c:numRef>
              <c:f>'[20251222_visos operacijos.xlsx]Lapas4'!$O$14:$O$18</c:f>
            </c:numRef>
          </c:val>
          <c:extLst>
            <c:ext xmlns:c16="http://schemas.microsoft.com/office/drawing/2014/chart" uri="{C3380CC4-5D6E-409C-BE32-E72D297353CC}">
              <c16:uniqueId val="{00000002-6D63-47D2-B2AA-9B15F0C21DCE}"/>
            </c:ext>
          </c:extLst>
        </c:ser>
        <c:dLbls>
          <c:showLegendKey val="0"/>
          <c:showVal val="1"/>
          <c:showCatName val="0"/>
          <c:showSerName val="0"/>
          <c:showPercent val="0"/>
          <c:showBubbleSize val="0"/>
        </c:dLbls>
        <c:gapWidth val="219"/>
        <c:axId val="1755137775"/>
        <c:axId val="1755125775"/>
      </c:barChart>
      <c:lineChart>
        <c:grouping val="standard"/>
        <c:varyColors val="0"/>
        <c:ser>
          <c:idx val="3"/>
          <c:order val="3"/>
          <c:tx>
            <c:strRef>
              <c:f>'[20251222_visos operacijos.xlsx]Lapas4'!$P$13</c:f>
              <c:strCache>
                <c:ptCount val="1"/>
                <c:pt idx="0">
                  <c:v>VLK lėšomis, proc.</c:v>
                </c:pt>
              </c:strCache>
            </c:strRef>
          </c:tx>
          <c:spPr>
            <a:ln w="28575" cap="rnd">
              <a:solidFill>
                <a:schemeClr val="accent4"/>
              </a:solidFill>
              <a:round/>
            </a:ln>
            <a:effectLst/>
          </c:spPr>
          <c:marker>
            <c:symbol val="none"/>
          </c:marker>
          <c:dLbls>
            <c:dLbl>
              <c:idx val="0"/>
              <c:layout>
                <c:manualLayout>
                  <c:x val="-8.1218274111675148E-2"/>
                  <c:y val="-1.09514007876385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D63-47D2-B2AA-9B15F0C21DCE}"/>
                </c:ext>
              </c:extLst>
            </c:dLbl>
            <c:dLbl>
              <c:idx val="1"/>
              <c:layout>
                <c:manualLayout>
                  <c:x val="-4.060913705583756E-2"/>
                  <c:y val="-3.83299027567348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D63-47D2-B2AA-9B15F0C21DCE}"/>
                </c:ext>
              </c:extLst>
            </c:dLbl>
            <c:dLbl>
              <c:idx val="2"/>
              <c:layout>
                <c:manualLayout>
                  <c:x val="-5.0761421319796954E-2"/>
                  <c:y val="-6.57084047258312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D63-47D2-B2AA-9B15F0C21DCE}"/>
                </c:ext>
              </c:extLst>
            </c:dLbl>
            <c:dLbl>
              <c:idx val="3"/>
              <c:layout>
                <c:manualLayout>
                  <c:x val="-3.0456852791878174E-2"/>
                  <c:y val="-4.92813035443734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D63-47D2-B2AA-9B15F0C21DCE}"/>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'[20251222_visos operacijos.xlsx]Lapas4'!$L$14:$L$18</c:f>
              <c:strCache>
                <c:ptCount val="5"/>
                <c:pt idx="0">
                  <c:v>2020</c:v>
                </c:pt>
                <c:pt idx="1">
                  <c:v>2021</c:v>
                </c:pt>
                <c:pt idx="2">
                  <c:v>2022</c:v>
                </c:pt>
                <c:pt idx="3">
                  <c:v>2023</c:v>
                </c:pt>
                <c:pt idx="4">
                  <c:v>2024</c:v>
                </c:pt>
              </c:strCache>
            </c:strRef>
          </c:cat>
          <c:val>
            <c:numRef>
              <c:f>'[20251222_visos operacijos.xlsx]Lapas4'!$P$14:$P$18</c:f>
              <c:numCache>
                <c:formatCode>General</c:formatCode>
                <c:ptCount val="5"/>
                <c:pt idx="0">
                  <c:v>100</c:v>
                </c:pt>
                <c:pt idx="1">
                  <c:v>100</c:v>
                </c:pt>
                <c:pt idx="2" formatCode="0.0">
                  <c:v>88.461538461538467</c:v>
                </c:pt>
                <c:pt idx="3">
                  <c:v>100</c:v>
                </c:pt>
                <c:pt idx="4">
                  <c:v>100</c:v>
                </c:pt>
              </c:numCache>
            </c:numRef>
          </c:val>
          <c:smooth val="0"/>
          <c:extLst>
            <c:ext xmlns:c16="http://schemas.microsoft.com/office/drawing/2014/chart" uri="{C3380CC4-5D6E-409C-BE32-E72D297353CC}">
              <c16:uniqueId val="{00000007-6D63-47D2-B2AA-9B15F0C21DCE}"/>
            </c:ext>
          </c:extLst>
        </c:ser>
        <c:dLbls>
          <c:showLegendKey val="0"/>
          <c:showVal val="1"/>
          <c:showCatName val="0"/>
          <c:showSerName val="0"/>
          <c:showPercent val="0"/>
          <c:showBubbleSize val="0"/>
        </c:dLbls>
        <c:marker val="1"/>
        <c:smooth val="0"/>
        <c:axId val="1755158415"/>
        <c:axId val="1755156495"/>
      </c:lineChart>
      <c:catAx>
        <c:axId val="17551377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55125775"/>
        <c:crosses val="autoZero"/>
        <c:auto val="1"/>
        <c:lblAlgn val="ctr"/>
        <c:lblOffset val="100"/>
        <c:noMultiLvlLbl val="0"/>
      </c:catAx>
      <c:valAx>
        <c:axId val="175512577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755137775"/>
        <c:crosses val="autoZero"/>
        <c:crossBetween val="between"/>
      </c:valAx>
      <c:valAx>
        <c:axId val="1755156495"/>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755158415"/>
        <c:crosses val="max"/>
        <c:crossBetween val="between"/>
      </c:valAx>
      <c:catAx>
        <c:axId val="1755158415"/>
        <c:scaling>
          <c:orientation val="minMax"/>
        </c:scaling>
        <c:delete val="1"/>
        <c:axPos val="b"/>
        <c:numFmt formatCode="General" sourceLinked="1"/>
        <c:majorTickMark val="out"/>
        <c:minorTickMark val="none"/>
        <c:tickLblPos val="nextTo"/>
        <c:crossAx val="1755156495"/>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2020-2024 m. VLK registruotų prašymų skirti kompensuojamąjį KELIO sąnario </a:t>
            </a:r>
            <a:r>
              <a:rPr lang="lt-LT" sz="1000" b="0" i="0" u="none" strike="noStrike" kern="1200" spc="0" baseline="0" dirty="0" err="1">
                <a:solidFill>
                  <a:sysClr val="windowText" lastClr="000000">
                    <a:lumMod val="65000"/>
                    <a:lumOff val="35000"/>
                  </a:sysClr>
                </a:solidFill>
                <a:latin typeface="Times New Roman" panose="02020603050405020304" pitchFamily="18" charset="0"/>
                <a:cs typeface="Times New Roman" panose="02020603050405020304" pitchFamily="18" charset="0"/>
              </a:rPr>
              <a:t>endoprotezą</a:t>
            </a: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 ir atliktų endoprotezavimo operacijų pokyčiai </a:t>
            </a:r>
          </a:p>
        </c:rich>
      </c:tx>
      <c:layout>
        <c:manualLayout>
          <c:xMode val="edge"/>
          <c:yMode val="edge"/>
          <c:x val="0.13268947548013404"/>
          <c:y val="7.2377182001067616E-2"/>
        </c:manualLayout>
      </c:layout>
      <c:overlay val="0"/>
      <c:spPr>
        <a:noFill/>
        <a:ln>
          <a:noFill/>
        </a:ln>
        <a:effectLst/>
      </c:spPr>
      <c:txPr>
        <a:bodyPr rot="0" spcFirstLastPara="1" vertOverflow="ellipsis" vert="horz" wrap="square" anchor="ctr" anchorCtr="1"/>
        <a:lstStyle/>
        <a:p>
          <a:pPr>
            <a:defRPr sz="1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'Prašymai-Operacijos'!$A$21</c:f>
              <c:strCache>
                <c:ptCount val="1"/>
                <c:pt idx="0">
                  <c:v>Registruotų prašymų skaičius</c:v>
                </c:pt>
              </c:strCache>
            </c:strRef>
          </c:tx>
          <c:spPr>
            <a:solidFill>
              <a:schemeClr val="accent2">
                <a:lumMod val="75000"/>
              </a:schemeClr>
            </a:solidFill>
            <a:ln>
              <a:noFill/>
            </a:ln>
            <a:effectLst/>
          </c:spPr>
          <c:invertIfNegative val="0"/>
          <c:cat>
            <c:strRef>
              <c:f>'Prašymai-Operacijos'!$B$20:$G$20</c:f>
              <c:strCache>
                <c:ptCount val="5"/>
                <c:pt idx="0">
                  <c:v>2020 m.</c:v>
                </c:pt>
                <c:pt idx="1">
                  <c:v>2021 m.</c:v>
                </c:pt>
                <c:pt idx="2">
                  <c:v>2022 m.</c:v>
                </c:pt>
                <c:pt idx="3">
                  <c:v>2023 m.</c:v>
                </c:pt>
                <c:pt idx="4">
                  <c:v>2024 m.</c:v>
                </c:pt>
              </c:strCache>
            </c:strRef>
          </c:cat>
          <c:val>
            <c:numRef>
              <c:f>'Prašymai-Operacijos'!$B$21:$G$21</c:f>
              <c:numCache>
                <c:formatCode>General</c:formatCode>
                <c:ptCount val="5"/>
                <c:pt idx="0">
                  <c:v>4485</c:v>
                </c:pt>
                <c:pt idx="1">
                  <c:v>6042</c:v>
                </c:pt>
                <c:pt idx="2">
                  <c:v>7862</c:v>
                </c:pt>
                <c:pt idx="3">
                  <c:v>8484</c:v>
                </c:pt>
                <c:pt idx="4">
                  <c:v>9150</c:v>
                </c:pt>
              </c:numCache>
            </c:numRef>
          </c:val>
          <c:extLst>
            <c:ext xmlns:c16="http://schemas.microsoft.com/office/drawing/2014/chart" uri="{C3380CC4-5D6E-409C-BE32-E72D297353CC}">
              <c16:uniqueId val="{00000000-0692-4C80-8650-78F2D3F8D2EE}"/>
            </c:ext>
          </c:extLst>
        </c:ser>
        <c:ser>
          <c:idx val="1"/>
          <c:order val="1"/>
          <c:tx>
            <c:strRef>
              <c:f>'Prašymai-Operacijos'!$A$22</c:f>
              <c:strCache>
                <c:ptCount val="1"/>
                <c:pt idx="0">
                  <c:v>Atliktų operacijų skaičius</c:v>
                </c:pt>
              </c:strCache>
            </c:strRef>
          </c:tx>
          <c:spPr>
            <a:solidFill>
              <a:schemeClr val="accent6">
                <a:lumMod val="60000"/>
                <a:lumOff val="40000"/>
              </a:schemeClr>
            </a:solidFill>
            <a:ln>
              <a:noFill/>
            </a:ln>
            <a:effectLst/>
          </c:spPr>
          <c:invertIfNegative val="0"/>
          <c:cat>
            <c:strRef>
              <c:f>'Prašymai-Operacijos'!$B$20:$G$20</c:f>
              <c:strCache>
                <c:ptCount val="5"/>
                <c:pt idx="0">
                  <c:v>2020 m.</c:v>
                </c:pt>
                <c:pt idx="1">
                  <c:v>2021 m.</c:v>
                </c:pt>
                <c:pt idx="2">
                  <c:v>2022 m.</c:v>
                </c:pt>
                <c:pt idx="3">
                  <c:v>2023 m.</c:v>
                </c:pt>
                <c:pt idx="4">
                  <c:v>2024 m.</c:v>
                </c:pt>
              </c:strCache>
            </c:strRef>
          </c:cat>
          <c:val>
            <c:numRef>
              <c:f>'Prašymai-Operacijos'!$B$22:$G$22</c:f>
              <c:numCache>
                <c:formatCode>General</c:formatCode>
                <c:ptCount val="5"/>
                <c:pt idx="0">
                  <c:v>2191</c:v>
                </c:pt>
                <c:pt idx="1">
                  <c:v>2475</c:v>
                </c:pt>
                <c:pt idx="2">
                  <c:v>3664</c:v>
                </c:pt>
                <c:pt idx="3">
                  <c:v>4339</c:v>
                </c:pt>
                <c:pt idx="4">
                  <c:v>5346</c:v>
                </c:pt>
              </c:numCache>
            </c:numRef>
          </c:val>
          <c:extLst>
            <c:ext xmlns:c16="http://schemas.microsoft.com/office/drawing/2014/chart" uri="{C3380CC4-5D6E-409C-BE32-E72D297353CC}">
              <c16:uniqueId val="{00000001-0692-4C80-8650-78F2D3F8D2EE}"/>
            </c:ext>
          </c:extLst>
        </c:ser>
        <c:dLbls>
          <c:showLegendKey val="0"/>
          <c:showVal val="0"/>
          <c:showCatName val="0"/>
          <c:showSerName val="0"/>
          <c:showPercent val="0"/>
          <c:showBubbleSize val="0"/>
        </c:dLbls>
        <c:gapWidth val="219"/>
        <c:axId val="1196325352"/>
        <c:axId val="1196326072"/>
      </c:barChart>
      <c:lineChart>
        <c:grouping val="standard"/>
        <c:varyColors val="0"/>
        <c:ser>
          <c:idx val="2"/>
          <c:order val="2"/>
          <c:tx>
            <c:strRef>
              <c:f>'Prašymai-Operacijos'!$A$23</c:f>
              <c:strCache>
                <c:ptCount val="1"/>
                <c:pt idx="0">
                  <c:v>Atliktų endoprotezavimo operacijų procentas nuo VLK registruotų prašymų skirti kompensuojamąjį sąnario endoprotezą</c:v>
                </c:pt>
              </c:strCache>
            </c:strRef>
          </c:tx>
          <c:spPr>
            <a:ln w="28575" cap="rnd">
              <a:solidFill>
                <a:schemeClr val="accent6">
                  <a:lumMod val="50000"/>
                </a:schemeClr>
              </a:solidFill>
              <a:round/>
            </a:ln>
            <a:effectLst/>
          </c:spPr>
          <c:marker>
            <c:symbol val="none"/>
          </c:marker>
          <c:dLbls>
            <c:dLbl>
              <c:idx val="0"/>
              <c:layout>
                <c:manualLayout>
                  <c:x val="-6.4153418606865574E-3"/>
                  <c:y val="-7.23771820010676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692-4C80-8650-78F2D3F8D2EE}"/>
                </c:ext>
              </c:extLst>
            </c:dLbl>
            <c:dLbl>
              <c:idx val="1"/>
              <c:layout>
                <c:manualLayout>
                  <c:x val="-1.9246025582059734E-2"/>
                  <c:y val="-9.65029093347568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692-4C80-8650-78F2D3F8D2EE}"/>
                </c:ext>
              </c:extLst>
            </c:dLbl>
            <c:dLbl>
              <c:idx val="2"/>
              <c:layout>
                <c:manualLayout>
                  <c:x val="-9.6230127910298374E-3"/>
                  <c:y val="-0.1085657730016014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692-4C80-8650-78F2D3F8D2EE}"/>
                </c:ext>
              </c:extLst>
            </c:dLbl>
            <c:dLbl>
              <c:idx val="3"/>
              <c:layout>
                <c:manualLayout>
                  <c:x val="-6.4153418606866753E-3"/>
                  <c:y val="-0.1266600685018683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692-4C80-8650-78F2D3F8D2EE}"/>
                </c:ext>
              </c:extLst>
            </c:dLbl>
            <c:dLbl>
              <c:idx val="4"/>
              <c:layout>
                <c:manualLayout>
                  <c:x val="0"/>
                  <c:y val="-0.1025343411681791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692-4C80-8650-78F2D3F8D2EE}"/>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'Prašymai-Operacijos'!$B$20:$G$20</c:f>
              <c:strCache>
                <c:ptCount val="5"/>
                <c:pt idx="0">
                  <c:v>2020 m.</c:v>
                </c:pt>
                <c:pt idx="1">
                  <c:v>2021 m.</c:v>
                </c:pt>
                <c:pt idx="2">
                  <c:v>2022 m.</c:v>
                </c:pt>
                <c:pt idx="3">
                  <c:v>2023 m.</c:v>
                </c:pt>
                <c:pt idx="4">
                  <c:v>2024 m.</c:v>
                </c:pt>
              </c:strCache>
            </c:strRef>
          </c:cat>
          <c:val>
            <c:numRef>
              <c:f>'Prašymai-Operacijos'!$B$23:$G$23</c:f>
              <c:numCache>
                <c:formatCode>0</c:formatCode>
                <c:ptCount val="5"/>
                <c:pt idx="0">
                  <c:v>48.851727982162764</c:v>
                </c:pt>
                <c:pt idx="1">
                  <c:v>40.963257199602779</c:v>
                </c:pt>
                <c:pt idx="2">
                  <c:v>46.603917578224369</c:v>
                </c:pt>
                <c:pt idx="3">
                  <c:v>51.143328618576142</c:v>
                </c:pt>
                <c:pt idx="4">
                  <c:v>58.42622950819672</c:v>
                </c:pt>
              </c:numCache>
            </c:numRef>
          </c:val>
          <c:smooth val="0"/>
          <c:extLst>
            <c:ext xmlns:c16="http://schemas.microsoft.com/office/drawing/2014/chart" uri="{C3380CC4-5D6E-409C-BE32-E72D297353CC}">
              <c16:uniqueId val="{00000002-0692-4C80-8650-78F2D3F8D2EE}"/>
            </c:ext>
          </c:extLst>
        </c:ser>
        <c:dLbls>
          <c:showLegendKey val="0"/>
          <c:showVal val="0"/>
          <c:showCatName val="0"/>
          <c:showSerName val="0"/>
          <c:showPercent val="0"/>
          <c:showBubbleSize val="0"/>
        </c:dLbls>
        <c:marker val="1"/>
        <c:smooth val="0"/>
        <c:axId val="1516294560"/>
        <c:axId val="1516304640"/>
      </c:lineChart>
      <c:catAx>
        <c:axId val="1196325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6072"/>
        <c:crosses val="autoZero"/>
        <c:auto val="1"/>
        <c:lblAlgn val="ctr"/>
        <c:lblOffset val="100"/>
        <c:noMultiLvlLbl val="0"/>
      </c:catAx>
      <c:valAx>
        <c:axId val="1196326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5352"/>
        <c:crosses val="autoZero"/>
        <c:crossBetween val="between"/>
      </c:valAx>
      <c:valAx>
        <c:axId val="1516304640"/>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516294560"/>
        <c:crosses val="max"/>
        <c:crossBetween val="between"/>
      </c:valAx>
      <c:catAx>
        <c:axId val="1516294560"/>
        <c:scaling>
          <c:orientation val="minMax"/>
        </c:scaling>
        <c:delete val="1"/>
        <c:axPos val="b"/>
        <c:numFmt formatCode="General" sourceLinked="1"/>
        <c:majorTickMark val="out"/>
        <c:minorTickMark val="none"/>
        <c:tickLblPos val="nextTo"/>
        <c:crossAx val="151630464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2020-2024 m. VLK registruotų prašymų skirti kompensuojamąjį PETIES sąnario </a:t>
            </a:r>
            <a:r>
              <a:rPr lang="lt-LT" sz="1000" b="0" i="0" u="none" strike="noStrike" kern="1200" spc="0" baseline="0" dirty="0" err="1">
                <a:solidFill>
                  <a:sysClr val="windowText" lastClr="000000">
                    <a:lumMod val="65000"/>
                    <a:lumOff val="35000"/>
                  </a:sysClr>
                </a:solidFill>
                <a:latin typeface="Times New Roman" panose="02020603050405020304" pitchFamily="18" charset="0"/>
                <a:cs typeface="Times New Roman" panose="02020603050405020304" pitchFamily="18" charset="0"/>
              </a:rPr>
              <a:t>endoprotezą</a:t>
            </a: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 ir atliktų endoprotezavimo operacijų pokyčiai </a:t>
            </a:r>
          </a:p>
        </c:rich>
      </c:tx>
      <c:layout>
        <c:manualLayout>
          <c:xMode val="edge"/>
          <c:yMode val="edge"/>
          <c:x val="0.11812535038840094"/>
          <c:y val="5.4282886500800709E-2"/>
        </c:manualLayout>
      </c:layout>
      <c:overlay val="0"/>
      <c:spPr>
        <a:noFill/>
        <a:ln>
          <a:noFill/>
        </a:ln>
        <a:effectLst/>
      </c:spPr>
      <c:txPr>
        <a:bodyPr rot="0" spcFirstLastPara="1" vertOverflow="ellipsis" vert="horz" wrap="square" anchor="ctr" anchorCtr="1"/>
        <a:lstStyle/>
        <a:p>
          <a:pPr>
            <a:defRPr sz="1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'Prašymai-Operacijos'!$A$29</c:f>
              <c:strCache>
                <c:ptCount val="1"/>
                <c:pt idx="0">
                  <c:v>Registruotų prašymų skaičius</c:v>
                </c:pt>
              </c:strCache>
            </c:strRef>
          </c:tx>
          <c:spPr>
            <a:solidFill>
              <a:schemeClr val="accent2">
                <a:lumMod val="75000"/>
              </a:schemeClr>
            </a:solidFill>
            <a:ln>
              <a:noFill/>
            </a:ln>
            <a:effectLst/>
          </c:spPr>
          <c:invertIfNegative val="0"/>
          <c:cat>
            <c:strRef>
              <c:f>'Prašymai-Operacijos'!$B$28:$G$28</c:f>
              <c:strCache>
                <c:ptCount val="5"/>
                <c:pt idx="0">
                  <c:v>2020 m.</c:v>
                </c:pt>
                <c:pt idx="1">
                  <c:v>2021 m.</c:v>
                </c:pt>
                <c:pt idx="2">
                  <c:v>2022 m.</c:v>
                </c:pt>
                <c:pt idx="3">
                  <c:v>2023 m.</c:v>
                </c:pt>
                <c:pt idx="4">
                  <c:v>2024 m.</c:v>
                </c:pt>
              </c:strCache>
            </c:strRef>
          </c:cat>
          <c:val>
            <c:numRef>
              <c:f>'Prašymai-Operacijos'!$B$29:$G$29</c:f>
              <c:numCache>
                <c:formatCode>General</c:formatCode>
                <c:ptCount val="5"/>
                <c:pt idx="0">
                  <c:v>297</c:v>
                </c:pt>
                <c:pt idx="1">
                  <c:v>480</c:v>
                </c:pt>
                <c:pt idx="2">
                  <c:v>576</c:v>
                </c:pt>
                <c:pt idx="3">
                  <c:v>633</c:v>
                </c:pt>
                <c:pt idx="4">
                  <c:v>707</c:v>
                </c:pt>
              </c:numCache>
            </c:numRef>
          </c:val>
          <c:extLst>
            <c:ext xmlns:c16="http://schemas.microsoft.com/office/drawing/2014/chart" uri="{C3380CC4-5D6E-409C-BE32-E72D297353CC}">
              <c16:uniqueId val="{00000000-8A3F-4048-8859-327C9E99D5BD}"/>
            </c:ext>
          </c:extLst>
        </c:ser>
        <c:ser>
          <c:idx val="1"/>
          <c:order val="1"/>
          <c:tx>
            <c:strRef>
              <c:f>'Prašymai-Operacijos'!$A$30</c:f>
              <c:strCache>
                <c:ptCount val="1"/>
                <c:pt idx="0">
                  <c:v>Atliktų operacijų skaičius</c:v>
                </c:pt>
              </c:strCache>
            </c:strRef>
          </c:tx>
          <c:spPr>
            <a:solidFill>
              <a:schemeClr val="accent6">
                <a:lumMod val="60000"/>
                <a:lumOff val="40000"/>
              </a:schemeClr>
            </a:solidFill>
            <a:ln>
              <a:noFill/>
            </a:ln>
            <a:effectLst/>
          </c:spPr>
          <c:invertIfNegative val="0"/>
          <c:cat>
            <c:strRef>
              <c:f>'Prašymai-Operacijos'!$B$28:$G$28</c:f>
              <c:strCache>
                <c:ptCount val="5"/>
                <c:pt idx="0">
                  <c:v>2020 m.</c:v>
                </c:pt>
                <c:pt idx="1">
                  <c:v>2021 m.</c:v>
                </c:pt>
                <c:pt idx="2">
                  <c:v>2022 m.</c:v>
                </c:pt>
                <c:pt idx="3">
                  <c:v>2023 m.</c:v>
                </c:pt>
                <c:pt idx="4">
                  <c:v>2024 m.</c:v>
                </c:pt>
              </c:strCache>
            </c:strRef>
          </c:cat>
          <c:val>
            <c:numRef>
              <c:f>'Prašymai-Operacijos'!$B$30:$G$30</c:f>
              <c:numCache>
                <c:formatCode>General</c:formatCode>
                <c:ptCount val="5"/>
                <c:pt idx="0">
                  <c:v>193</c:v>
                </c:pt>
                <c:pt idx="1">
                  <c:v>296</c:v>
                </c:pt>
                <c:pt idx="2">
                  <c:v>358</c:v>
                </c:pt>
                <c:pt idx="3">
                  <c:v>483</c:v>
                </c:pt>
                <c:pt idx="4">
                  <c:v>472</c:v>
                </c:pt>
              </c:numCache>
            </c:numRef>
          </c:val>
          <c:extLst>
            <c:ext xmlns:c16="http://schemas.microsoft.com/office/drawing/2014/chart" uri="{C3380CC4-5D6E-409C-BE32-E72D297353CC}">
              <c16:uniqueId val="{00000001-8A3F-4048-8859-327C9E99D5BD}"/>
            </c:ext>
          </c:extLst>
        </c:ser>
        <c:dLbls>
          <c:showLegendKey val="0"/>
          <c:showVal val="0"/>
          <c:showCatName val="0"/>
          <c:showSerName val="0"/>
          <c:showPercent val="0"/>
          <c:showBubbleSize val="0"/>
        </c:dLbls>
        <c:gapWidth val="219"/>
        <c:axId val="1196325352"/>
        <c:axId val="1196326072"/>
      </c:barChart>
      <c:lineChart>
        <c:grouping val="standard"/>
        <c:varyColors val="0"/>
        <c:ser>
          <c:idx val="2"/>
          <c:order val="2"/>
          <c:tx>
            <c:strRef>
              <c:f>'Prašymai-Operacijos'!$A$31</c:f>
              <c:strCache>
                <c:ptCount val="1"/>
                <c:pt idx="0">
                  <c:v>Atliktų endoprotezavimo operacijų procentas nuo VLK registruotų prašymų skirti kompensuojamąjį sąnario endoprotezą</c:v>
                </c:pt>
              </c:strCache>
            </c:strRef>
          </c:tx>
          <c:spPr>
            <a:ln w="28575" cap="rnd">
              <a:solidFill>
                <a:schemeClr val="accent6">
                  <a:lumMod val="50000"/>
                </a:schemeClr>
              </a:solidFill>
              <a:round/>
            </a:ln>
            <a:effectLst/>
          </c:spPr>
          <c:marker>
            <c:symbol val="none"/>
          </c:marker>
          <c:dLbls>
            <c:dLbl>
              <c:idx val="0"/>
              <c:layout>
                <c:manualLayout>
                  <c:x val="-4.2831374357886094E-2"/>
                  <c:y val="-0.1085657730016014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A3F-4048-8859-327C9E99D5BD}"/>
                </c:ext>
              </c:extLst>
            </c:dLbl>
            <c:dLbl>
              <c:idx val="1"/>
              <c:layout>
                <c:manualLayout>
                  <c:x val="-5.2715537671244428E-2"/>
                  <c:y val="-9.65029093347568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A3F-4048-8859-327C9E99D5BD}"/>
                </c:ext>
              </c:extLst>
            </c:dLbl>
            <c:dLbl>
              <c:idx val="2"/>
              <c:layout>
                <c:manualLayout>
                  <c:x val="-4.2831374357886094E-2"/>
                  <c:y val="-0.1206286366684460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A3F-4048-8859-327C9E99D5BD}"/>
                </c:ext>
              </c:extLst>
            </c:dLbl>
            <c:dLbl>
              <c:idx val="3"/>
              <c:layout>
                <c:manualLayout>
                  <c:x val="-3.6241932148980666E-2"/>
                  <c:y val="-0.1145972048350237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A3F-4048-8859-327C9E99D5BD}"/>
                </c:ext>
              </c:extLst>
            </c:dLbl>
            <c:dLbl>
              <c:idx val="4"/>
              <c:layout>
                <c:manualLayout>
                  <c:x val="-1.3178884417811107E-2"/>
                  <c:y val="-0.1507857958355575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A3F-4048-8859-327C9E99D5BD}"/>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'Prašymai-Operacijos'!$B$28:$G$28</c:f>
              <c:strCache>
                <c:ptCount val="5"/>
                <c:pt idx="0">
                  <c:v>2020 m.</c:v>
                </c:pt>
                <c:pt idx="1">
                  <c:v>2021 m.</c:v>
                </c:pt>
                <c:pt idx="2">
                  <c:v>2022 m.</c:v>
                </c:pt>
                <c:pt idx="3">
                  <c:v>2023 m.</c:v>
                </c:pt>
                <c:pt idx="4">
                  <c:v>2024 m.</c:v>
                </c:pt>
              </c:strCache>
            </c:strRef>
          </c:cat>
          <c:val>
            <c:numRef>
              <c:f>'Prašymai-Operacijos'!$B$31:$G$31</c:f>
              <c:numCache>
                <c:formatCode>0</c:formatCode>
                <c:ptCount val="5"/>
                <c:pt idx="0">
                  <c:v>64.983164983164983</c:v>
                </c:pt>
                <c:pt idx="1">
                  <c:v>61.666666666666664</c:v>
                </c:pt>
                <c:pt idx="2">
                  <c:v>62.152777777777779</c:v>
                </c:pt>
                <c:pt idx="3">
                  <c:v>76.30331753554502</c:v>
                </c:pt>
                <c:pt idx="4">
                  <c:v>66.760961810466767</c:v>
                </c:pt>
              </c:numCache>
            </c:numRef>
          </c:val>
          <c:smooth val="0"/>
          <c:extLst>
            <c:ext xmlns:c16="http://schemas.microsoft.com/office/drawing/2014/chart" uri="{C3380CC4-5D6E-409C-BE32-E72D297353CC}">
              <c16:uniqueId val="{00000002-8A3F-4048-8859-327C9E99D5BD}"/>
            </c:ext>
          </c:extLst>
        </c:ser>
        <c:dLbls>
          <c:showLegendKey val="0"/>
          <c:showVal val="0"/>
          <c:showCatName val="0"/>
          <c:showSerName val="0"/>
          <c:showPercent val="0"/>
          <c:showBubbleSize val="0"/>
        </c:dLbls>
        <c:marker val="1"/>
        <c:smooth val="0"/>
        <c:axId val="1516294560"/>
        <c:axId val="1516304640"/>
      </c:lineChart>
      <c:catAx>
        <c:axId val="1196325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6072"/>
        <c:crosses val="autoZero"/>
        <c:auto val="1"/>
        <c:lblAlgn val="ctr"/>
        <c:lblOffset val="100"/>
        <c:noMultiLvlLbl val="0"/>
      </c:catAx>
      <c:valAx>
        <c:axId val="1196326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5352"/>
        <c:crosses val="autoZero"/>
        <c:crossBetween val="between"/>
      </c:valAx>
      <c:valAx>
        <c:axId val="1516304640"/>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516294560"/>
        <c:crosses val="max"/>
        <c:crossBetween val="between"/>
      </c:valAx>
      <c:catAx>
        <c:axId val="1516294560"/>
        <c:scaling>
          <c:orientation val="minMax"/>
        </c:scaling>
        <c:delete val="1"/>
        <c:axPos val="b"/>
        <c:numFmt formatCode="General" sourceLinked="1"/>
        <c:majorTickMark val="out"/>
        <c:minorTickMark val="none"/>
        <c:tickLblPos val="nextTo"/>
        <c:crossAx val="151630464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2020-2024 m. VLK registruotų prašymų skirti kompensuojamąjį ALKŪNĖS sąnario </a:t>
            </a:r>
            <a:r>
              <a:rPr lang="lt-LT" sz="1000" b="0" i="0" u="none" strike="noStrike" kern="1200" spc="0" baseline="0" dirty="0" err="1">
                <a:solidFill>
                  <a:sysClr val="windowText" lastClr="000000">
                    <a:lumMod val="65000"/>
                    <a:lumOff val="35000"/>
                  </a:sysClr>
                </a:solidFill>
                <a:latin typeface="Times New Roman" panose="02020603050405020304" pitchFamily="18" charset="0"/>
                <a:cs typeface="Times New Roman" panose="02020603050405020304" pitchFamily="18" charset="0"/>
              </a:rPr>
              <a:t>endoprotezą</a:t>
            </a: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 ir atliktų endoprotezavimo operacijų pokyčiai </a:t>
            </a:r>
          </a:p>
        </c:rich>
      </c:tx>
      <c:overlay val="0"/>
      <c:spPr>
        <a:noFill/>
        <a:ln>
          <a:noFill/>
        </a:ln>
        <a:effectLst/>
      </c:spPr>
      <c:txPr>
        <a:bodyPr rot="0" spcFirstLastPara="1" vertOverflow="ellipsis" vert="horz" wrap="square" anchor="ctr" anchorCtr="1"/>
        <a:lstStyle/>
        <a:p>
          <a:pPr>
            <a:defRPr sz="1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'Prašymai-Operacijos'!$A$45</c:f>
              <c:strCache>
                <c:ptCount val="1"/>
                <c:pt idx="0">
                  <c:v>Registruotų prašymų skaičius</c:v>
                </c:pt>
              </c:strCache>
            </c:strRef>
          </c:tx>
          <c:spPr>
            <a:solidFill>
              <a:schemeClr val="accent2">
                <a:lumMod val="75000"/>
              </a:schemeClr>
            </a:solidFill>
            <a:ln>
              <a:noFill/>
            </a:ln>
            <a:effectLst/>
          </c:spPr>
          <c:invertIfNegative val="0"/>
          <c:cat>
            <c:strRef>
              <c:f>'Prašymai-Operacijos'!$B$44:$G$44</c:f>
              <c:strCache>
                <c:ptCount val="5"/>
                <c:pt idx="0">
                  <c:v>2020 m.</c:v>
                </c:pt>
                <c:pt idx="1">
                  <c:v>2021 m.</c:v>
                </c:pt>
                <c:pt idx="2">
                  <c:v>2022 m.</c:v>
                </c:pt>
                <c:pt idx="3">
                  <c:v>2023 m.</c:v>
                </c:pt>
                <c:pt idx="4">
                  <c:v>2024 m.</c:v>
                </c:pt>
              </c:strCache>
            </c:strRef>
          </c:cat>
          <c:val>
            <c:numRef>
              <c:f>'Prašymai-Operacijos'!$B$45:$G$45</c:f>
              <c:numCache>
                <c:formatCode>General</c:formatCode>
                <c:ptCount val="5"/>
                <c:pt idx="0">
                  <c:v>27</c:v>
                </c:pt>
                <c:pt idx="1">
                  <c:v>29</c:v>
                </c:pt>
                <c:pt idx="2">
                  <c:v>26</c:v>
                </c:pt>
                <c:pt idx="3">
                  <c:v>32</c:v>
                </c:pt>
                <c:pt idx="4">
                  <c:v>39</c:v>
                </c:pt>
              </c:numCache>
            </c:numRef>
          </c:val>
          <c:extLst>
            <c:ext xmlns:c16="http://schemas.microsoft.com/office/drawing/2014/chart" uri="{C3380CC4-5D6E-409C-BE32-E72D297353CC}">
              <c16:uniqueId val="{00000000-724A-4BB0-B55F-55E512E9855A}"/>
            </c:ext>
          </c:extLst>
        </c:ser>
        <c:ser>
          <c:idx val="1"/>
          <c:order val="1"/>
          <c:tx>
            <c:strRef>
              <c:f>'Prašymai-Operacijos'!$A$46</c:f>
              <c:strCache>
                <c:ptCount val="1"/>
                <c:pt idx="0">
                  <c:v>Atliktų operacijų skaičius</c:v>
                </c:pt>
              </c:strCache>
            </c:strRef>
          </c:tx>
          <c:spPr>
            <a:solidFill>
              <a:schemeClr val="accent6">
                <a:lumMod val="60000"/>
                <a:lumOff val="40000"/>
              </a:schemeClr>
            </a:solidFill>
            <a:ln>
              <a:noFill/>
            </a:ln>
            <a:effectLst/>
          </c:spPr>
          <c:invertIfNegative val="0"/>
          <c:cat>
            <c:strRef>
              <c:f>'Prašymai-Operacijos'!$B$44:$G$44</c:f>
              <c:strCache>
                <c:ptCount val="5"/>
                <c:pt idx="0">
                  <c:v>2020 m.</c:v>
                </c:pt>
                <c:pt idx="1">
                  <c:v>2021 m.</c:v>
                </c:pt>
                <c:pt idx="2">
                  <c:v>2022 m.</c:v>
                </c:pt>
                <c:pt idx="3">
                  <c:v>2023 m.</c:v>
                </c:pt>
                <c:pt idx="4">
                  <c:v>2024 m.</c:v>
                </c:pt>
              </c:strCache>
            </c:strRef>
          </c:cat>
          <c:val>
            <c:numRef>
              <c:f>'Prašymai-Operacijos'!$B$46:$G$46</c:f>
              <c:numCache>
                <c:formatCode>General</c:formatCode>
                <c:ptCount val="5"/>
                <c:pt idx="0">
                  <c:v>26</c:v>
                </c:pt>
                <c:pt idx="1">
                  <c:v>20</c:v>
                </c:pt>
                <c:pt idx="2">
                  <c:v>22</c:v>
                </c:pt>
                <c:pt idx="3">
                  <c:v>29</c:v>
                </c:pt>
                <c:pt idx="4">
                  <c:v>35</c:v>
                </c:pt>
              </c:numCache>
            </c:numRef>
          </c:val>
          <c:extLst>
            <c:ext xmlns:c16="http://schemas.microsoft.com/office/drawing/2014/chart" uri="{C3380CC4-5D6E-409C-BE32-E72D297353CC}">
              <c16:uniqueId val="{00000001-724A-4BB0-B55F-55E512E9855A}"/>
            </c:ext>
          </c:extLst>
        </c:ser>
        <c:dLbls>
          <c:showLegendKey val="0"/>
          <c:showVal val="0"/>
          <c:showCatName val="0"/>
          <c:showSerName val="0"/>
          <c:showPercent val="0"/>
          <c:showBubbleSize val="0"/>
        </c:dLbls>
        <c:gapWidth val="219"/>
        <c:axId val="1196325352"/>
        <c:axId val="1196326072"/>
      </c:barChart>
      <c:lineChart>
        <c:grouping val="standard"/>
        <c:varyColors val="0"/>
        <c:ser>
          <c:idx val="2"/>
          <c:order val="2"/>
          <c:tx>
            <c:strRef>
              <c:f>'Prašymai-Operacijos'!$A$47</c:f>
              <c:strCache>
                <c:ptCount val="1"/>
                <c:pt idx="0">
                  <c:v>Atliktų endoprotezavimo operacijų procentas nuo VLK registruotų prašymų skirti kompensuojamąjį sąnario endoprotezą</c:v>
                </c:pt>
              </c:strCache>
            </c:strRef>
          </c:tx>
          <c:spPr>
            <a:ln w="28575" cap="rnd">
              <a:solidFill>
                <a:schemeClr val="accent6">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'Prašymai-Operacijos'!$B$44:$G$44</c:f>
              <c:strCache>
                <c:ptCount val="5"/>
                <c:pt idx="0">
                  <c:v>2020 m.</c:v>
                </c:pt>
                <c:pt idx="1">
                  <c:v>2021 m.</c:v>
                </c:pt>
                <c:pt idx="2">
                  <c:v>2022 m.</c:v>
                </c:pt>
                <c:pt idx="3">
                  <c:v>2023 m.</c:v>
                </c:pt>
                <c:pt idx="4">
                  <c:v>2024 m.</c:v>
                </c:pt>
              </c:strCache>
            </c:strRef>
          </c:cat>
          <c:val>
            <c:numRef>
              <c:f>'Prašymai-Operacijos'!$B$47:$G$47</c:f>
              <c:numCache>
                <c:formatCode>0</c:formatCode>
                <c:ptCount val="5"/>
                <c:pt idx="0">
                  <c:v>96.296296296296291</c:v>
                </c:pt>
                <c:pt idx="1">
                  <c:v>68.965517241379317</c:v>
                </c:pt>
                <c:pt idx="2">
                  <c:v>84.615384615384613</c:v>
                </c:pt>
                <c:pt idx="3">
                  <c:v>90.625</c:v>
                </c:pt>
                <c:pt idx="4">
                  <c:v>89.743589743589737</c:v>
                </c:pt>
              </c:numCache>
            </c:numRef>
          </c:val>
          <c:smooth val="0"/>
          <c:extLst>
            <c:ext xmlns:c16="http://schemas.microsoft.com/office/drawing/2014/chart" uri="{C3380CC4-5D6E-409C-BE32-E72D297353CC}">
              <c16:uniqueId val="{00000002-724A-4BB0-B55F-55E512E9855A}"/>
            </c:ext>
          </c:extLst>
        </c:ser>
        <c:dLbls>
          <c:showLegendKey val="0"/>
          <c:showVal val="0"/>
          <c:showCatName val="0"/>
          <c:showSerName val="0"/>
          <c:showPercent val="0"/>
          <c:showBubbleSize val="0"/>
        </c:dLbls>
        <c:marker val="1"/>
        <c:smooth val="0"/>
        <c:axId val="1516294560"/>
        <c:axId val="1516304640"/>
      </c:lineChart>
      <c:catAx>
        <c:axId val="1196325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6072"/>
        <c:crosses val="autoZero"/>
        <c:auto val="1"/>
        <c:lblAlgn val="ctr"/>
        <c:lblOffset val="100"/>
        <c:noMultiLvlLbl val="0"/>
      </c:catAx>
      <c:valAx>
        <c:axId val="1196326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5352"/>
        <c:crosses val="autoZero"/>
        <c:crossBetween val="between"/>
      </c:valAx>
      <c:valAx>
        <c:axId val="1516304640"/>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516294560"/>
        <c:crosses val="max"/>
        <c:crossBetween val="between"/>
      </c:valAx>
      <c:catAx>
        <c:axId val="1516294560"/>
        <c:scaling>
          <c:orientation val="minMax"/>
        </c:scaling>
        <c:delete val="1"/>
        <c:axPos val="b"/>
        <c:numFmt formatCode="General" sourceLinked="1"/>
        <c:majorTickMark val="out"/>
        <c:minorTickMark val="none"/>
        <c:tickLblPos val="nextTo"/>
        <c:crossAx val="151630464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2020-2024 m. VLK registruotų prašymų skirti kompensuojamąjį RIEŠINIO NYKŠČIO sąnario </a:t>
            </a:r>
            <a:r>
              <a:rPr lang="lt-LT" sz="1000" b="0" i="0" u="none" strike="noStrike" kern="1200" spc="0" baseline="0" dirty="0" err="1">
                <a:solidFill>
                  <a:sysClr val="windowText" lastClr="000000">
                    <a:lumMod val="65000"/>
                    <a:lumOff val="35000"/>
                  </a:sysClr>
                </a:solidFill>
                <a:latin typeface="Times New Roman" panose="02020603050405020304" pitchFamily="18" charset="0"/>
                <a:cs typeface="Times New Roman" panose="02020603050405020304" pitchFamily="18" charset="0"/>
              </a:rPr>
              <a:t>endoprotezą</a:t>
            </a: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 ir atliktų endoprotezavimo operacijų pokyčiai </a:t>
            </a:r>
          </a:p>
        </c:rich>
      </c:tx>
      <c:overlay val="0"/>
      <c:spPr>
        <a:noFill/>
        <a:ln>
          <a:noFill/>
        </a:ln>
        <a:effectLst/>
      </c:spPr>
      <c:txPr>
        <a:bodyPr rot="0" spcFirstLastPara="1" vertOverflow="ellipsis" vert="horz" wrap="square" anchor="ctr" anchorCtr="1"/>
        <a:lstStyle/>
        <a:p>
          <a:pPr>
            <a:defRPr sz="1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'Prašymai-Operacijos'!$A$52</c:f>
              <c:strCache>
                <c:ptCount val="1"/>
                <c:pt idx="0">
                  <c:v>Registruotų prašymų skaičius</c:v>
                </c:pt>
              </c:strCache>
            </c:strRef>
          </c:tx>
          <c:spPr>
            <a:solidFill>
              <a:schemeClr val="accent2">
                <a:lumMod val="75000"/>
              </a:schemeClr>
            </a:solidFill>
            <a:ln>
              <a:noFill/>
            </a:ln>
            <a:effectLst/>
          </c:spPr>
          <c:invertIfNegative val="0"/>
          <c:cat>
            <c:strRef>
              <c:f>'Prašymai-Operacijos'!$B$51:$G$51</c:f>
              <c:strCache>
                <c:ptCount val="5"/>
                <c:pt idx="0">
                  <c:v>2020 m.</c:v>
                </c:pt>
                <c:pt idx="1">
                  <c:v>2021 m.</c:v>
                </c:pt>
                <c:pt idx="2">
                  <c:v>2022 m.</c:v>
                </c:pt>
                <c:pt idx="3">
                  <c:v>2023 m.</c:v>
                </c:pt>
                <c:pt idx="4">
                  <c:v>2024 m.</c:v>
                </c:pt>
              </c:strCache>
            </c:strRef>
          </c:cat>
          <c:val>
            <c:numRef>
              <c:f>'Prašymai-Operacijos'!$B$52:$G$52</c:f>
              <c:numCache>
                <c:formatCode>General</c:formatCode>
                <c:ptCount val="5"/>
                <c:pt idx="0">
                  <c:v>86</c:v>
                </c:pt>
                <c:pt idx="1">
                  <c:v>121</c:v>
                </c:pt>
                <c:pt idx="2">
                  <c:v>157</c:v>
                </c:pt>
                <c:pt idx="3">
                  <c:v>180</c:v>
                </c:pt>
                <c:pt idx="4">
                  <c:v>228</c:v>
                </c:pt>
              </c:numCache>
            </c:numRef>
          </c:val>
          <c:extLst>
            <c:ext xmlns:c16="http://schemas.microsoft.com/office/drawing/2014/chart" uri="{C3380CC4-5D6E-409C-BE32-E72D297353CC}">
              <c16:uniqueId val="{00000000-2F4A-4BAD-9C20-6F378D91B686}"/>
            </c:ext>
          </c:extLst>
        </c:ser>
        <c:ser>
          <c:idx val="1"/>
          <c:order val="1"/>
          <c:tx>
            <c:strRef>
              <c:f>'Prašymai-Operacijos'!$A$53</c:f>
              <c:strCache>
                <c:ptCount val="1"/>
                <c:pt idx="0">
                  <c:v>Atliktų operacijų skaičius</c:v>
                </c:pt>
              </c:strCache>
            </c:strRef>
          </c:tx>
          <c:spPr>
            <a:solidFill>
              <a:schemeClr val="accent6">
                <a:lumMod val="60000"/>
                <a:lumOff val="40000"/>
              </a:schemeClr>
            </a:solidFill>
            <a:ln>
              <a:noFill/>
            </a:ln>
            <a:effectLst/>
          </c:spPr>
          <c:invertIfNegative val="0"/>
          <c:cat>
            <c:strRef>
              <c:f>'Prašymai-Operacijos'!$B$51:$G$51</c:f>
              <c:strCache>
                <c:ptCount val="5"/>
                <c:pt idx="0">
                  <c:v>2020 m.</c:v>
                </c:pt>
                <c:pt idx="1">
                  <c:v>2021 m.</c:v>
                </c:pt>
                <c:pt idx="2">
                  <c:v>2022 m.</c:v>
                </c:pt>
                <c:pt idx="3">
                  <c:v>2023 m.</c:v>
                </c:pt>
                <c:pt idx="4">
                  <c:v>2024 m.</c:v>
                </c:pt>
              </c:strCache>
            </c:strRef>
          </c:cat>
          <c:val>
            <c:numRef>
              <c:f>'Prašymai-Operacijos'!$B$53:$G$53</c:f>
              <c:numCache>
                <c:formatCode>General</c:formatCode>
                <c:ptCount val="5"/>
                <c:pt idx="0">
                  <c:v>48</c:v>
                </c:pt>
                <c:pt idx="1">
                  <c:v>94</c:v>
                </c:pt>
                <c:pt idx="2">
                  <c:v>118</c:v>
                </c:pt>
                <c:pt idx="3">
                  <c:v>146</c:v>
                </c:pt>
                <c:pt idx="4">
                  <c:v>172</c:v>
                </c:pt>
              </c:numCache>
            </c:numRef>
          </c:val>
          <c:extLst>
            <c:ext xmlns:c16="http://schemas.microsoft.com/office/drawing/2014/chart" uri="{C3380CC4-5D6E-409C-BE32-E72D297353CC}">
              <c16:uniqueId val="{00000001-2F4A-4BAD-9C20-6F378D91B686}"/>
            </c:ext>
          </c:extLst>
        </c:ser>
        <c:dLbls>
          <c:showLegendKey val="0"/>
          <c:showVal val="0"/>
          <c:showCatName val="0"/>
          <c:showSerName val="0"/>
          <c:showPercent val="0"/>
          <c:showBubbleSize val="0"/>
        </c:dLbls>
        <c:gapWidth val="219"/>
        <c:axId val="1196325352"/>
        <c:axId val="1196326072"/>
      </c:barChart>
      <c:lineChart>
        <c:grouping val="standard"/>
        <c:varyColors val="0"/>
        <c:ser>
          <c:idx val="2"/>
          <c:order val="2"/>
          <c:tx>
            <c:strRef>
              <c:f>'Prašymai-Operacijos'!$A$54</c:f>
              <c:strCache>
                <c:ptCount val="1"/>
                <c:pt idx="0">
                  <c:v>Atliktų endoprotezavimo operacijų procentas nuo VLK registruotų prašymų skirti kompensuojamąjį sąnario endoprotezą</c:v>
                </c:pt>
              </c:strCache>
            </c:strRef>
          </c:tx>
          <c:spPr>
            <a:ln w="28575" cap="rnd">
              <a:solidFill>
                <a:schemeClr val="accent6">
                  <a:lumMod val="50000"/>
                </a:schemeClr>
              </a:solidFill>
              <a:round/>
            </a:ln>
            <a:effectLst/>
          </c:spPr>
          <c:marker>
            <c:symbol val="none"/>
          </c:marker>
          <c:dLbls>
            <c:dLbl>
              <c:idx val="0"/>
              <c:layout>
                <c:manualLayout>
                  <c:x val="-3.5840978938486159E-2"/>
                  <c:y val="-0.1179682938043846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F4A-4BAD-9C20-6F378D91B686}"/>
                </c:ext>
              </c:extLst>
            </c:dLbl>
            <c:dLbl>
              <c:idx val="1"/>
              <c:layout>
                <c:manualLayout>
                  <c:x val="-1.6291354062948252E-2"/>
                  <c:y val="-7.50707324209720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F4A-4BAD-9C20-6F378D91B686}"/>
                </c:ext>
              </c:extLst>
            </c:dLbl>
            <c:dLbl>
              <c:idx val="2"/>
              <c:layout>
                <c:manualLayout>
                  <c:x val="-6.5165416251793014E-3"/>
                  <c:y val="-6.97085372480454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F4A-4BAD-9C20-6F378D91B686}"/>
                </c:ext>
              </c:extLst>
            </c:dLbl>
            <c:dLbl>
              <c:idx val="3"/>
              <c:layout>
                <c:manualLayout>
                  <c:x val="-2.6066166500717206E-2"/>
                  <c:y val="-6.4346342075118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F4A-4BAD-9C20-6F378D91B686}"/>
                </c:ext>
              </c:extLst>
            </c:dLbl>
            <c:dLbl>
              <c:idx val="4"/>
              <c:layout>
                <c:manualLayout>
                  <c:x val="-1.6291354062948252E-2"/>
                  <c:y val="-0.1018817082856049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F4A-4BAD-9C20-6F378D91B686}"/>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'Prašymai-Operacijos'!$B$51:$G$51</c:f>
              <c:strCache>
                <c:ptCount val="5"/>
                <c:pt idx="0">
                  <c:v>2020 m.</c:v>
                </c:pt>
                <c:pt idx="1">
                  <c:v>2021 m.</c:v>
                </c:pt>
                <c:pt idx="2">
                  <c:v>2022 m.</c:v>
                </c:pt>
                <c:pt idx="3">
                  <c:v>2023 m.</c:v>
                </c:pt>
                <c:pt idx="4">
                  <c:v>2024 m.</c:v>
                </c:pt>
              </c:strCache>
            </c:strRef>
          </c:cat>
          <c:val>
            <c:numRef>
              <c:f>'Prašymai-Operacijos'!$B$54:$G$54</c:f>
              <c:numCache>
                <c:formatCode>0</c:formatCode>
                <c:ptCount val="5"/>
                <c:pt idx="0">
                  <c:v>55.813953488372093</c:v>
                </c:pt>
                <c:pt idx="1">
                  <c:v>77.685950413223139</c:v>
                </c:pt>
                <c:pt idx="2">
                  <c:v>75.159235668789805</c:v>
                </c:pt>
                <c:pt idx="3">
                  <c:v>81.111111111111114</c:v>
                </c:pt>
                <c:pt idx="4">
                  <c:v>75.438596491228068</c:v>
                </c:pt>
              </c:numCache>
            </c:numRef>
          </c:val>
          <c:smooth val="0"/>
          <c:extLst>
            <c:ext xmlns:c16="http://schemas.microsoft.com/office/drawing/2014/chart" uri="{C3380CC4-5D6E-409C-BE32-E72D297353CC}">
              <c16:uniqueId val="{00000002-2F4A-4BAD-9C20-6F378D91B686}"/>
            </c:ext>
          </c:extLst>
        </c:ser>
        <c:dLbls>
          <c:showLegendKey val="0"/>
          <c:showVal val="0"/>
          <c:showCatName val="0"/>
          <c:showSerName val="0"/>
          <c:showPercent val="0"/>
          <c:showBubbleSize val="0"/>
        </c:dLbls>
        <c:marker val="1"/>
        <c:smooth val="0"/>
        <c:axId val="1516294560"/>
        <c:axId val="1516304640"/>
      </c:lineChart>
      <c:catAx>
        <c:axId val="1196325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6072"/>
        <c:crosses val="autoZero"/>
        <c:auto val="1"/>
        <c:lblAlgn val="ctr"/>
        <c:lblOffset val="100"/>
        <c:noMultiLvlLbl val="0"/>
      </c:catAx>
      <c:valAx>
        <c:axId val="1196326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5352"/>
        <c:crosses val="autoZero"/>
        <c:crossBetween val="between"/>
      </c:valAx>
      <c:valAx>
        <c:axId val="1516304640"/>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516294560"/>
        <c:crosses val="max"/>
        <c:crossBetween val="between"/>
      </c:valAx>
      <c:catAx>
        <c:axId val="1516294560"/>
        <c:scaling>
          <c:orientation val="minMax"/>
        </c:scaling>
        <c:delete val="1"/>
        <c:axPos val="b"/>
        <c:numFmt formatCode="General" sourceLinked="1"/>
        <c:majorTickMark val="out"/>
        <c:minorTickMark val="none"/>
        <c:tickLblPos val="nextTo"/>
        <c:crossAx val="151630464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2020-2024 m. VLK registruotų prašymų skirti kompensuojamąjį ČIURNOS sąnario </a:t>
            </a:r>
            <a:r>
              <a:rPr lang="lt-LT" sz="1000" b="0" i="0" u="none" strike="noStrike" kern="1200" spc="0" baseline="0" dirty="0" err="1">
                <a:solidFill>
                  <a:sysClr val="windowText" lastClr="000000">
                    <a:lumMod val="65000"/>
                    <a:lumOff val="35000"/>
                  </a:sysClr>
                </a:solidFill>
                <a:latin typeface="Times New Roman" panose="02020603050405020304" pitchFamily="18" charset="0"/>
                <a:cs typeface="Times New Roman" panose="02020603050405020304" pitchFamily="18" charset="0"/>
              </a:rPr>
              <a:t>endoprotezą</a:t>
            </a:r>
            <a:r>
              <a:rPr lang="lt-LT" sz="1000" b="0" i="0" u="none" strike="noStrike" kern="1200" spc="0" baseline="0" dirty="0">
                <a:solidFill>
                  <a:sysClr val="windowText" lastClr="000000">
                    <a:lumMod val="65000"/>
                    <a:lumOff val="35000"/>
                  </a:sysClr>
                </a:solidFill>
                <a:latin typeface="Times New Roman" panose="02020603050405020304" pitchFamily="18" charset="0"/>
                <a:cs typeface="Times New Roman" panose="02020603050405020304" pitchFamily="18" charset="0"/>
              </a:rPr>
              <a:t> ir atliktų endoprotezavimo operacijų pokyčiai </a:t>
            </a:r>
          </a:p>
        </c:rich>
      </c:tx>
      <c:layout>
        <c:manualLayout>
          <c:xMode val="edge"/>
          <c:yMode val="edge"/>
          <c:x val="0.13561909818317866"/>
          <c:y val="3.8828012287724062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'Prašymai-Operacijos'!$A$37</c:f>
              <c:strCache>
                <c:ptCount val="1"/>
                <c:pt idx="0">
                  <c:v>Registruotų prašymų skaičius</c:v>
                </c:pt>
              </c:strCache>
            </c:strRef>
          </c:tx>
          <c:spPr>
            <a:solidFill>
              <a:schemeClr val="accent2">
                <a:lumMod val="75000"/>
              </a:schemeClr>
            </a:solidFill>
            <a:ln>
              <a:noFill/>
            </a:ln>
            <a:effectLst/>
          </c:spPr>
          <c:invertIfNegative val="0"/>
          <c:cat>
            <c:strRef>
              <c:f>'Prašymai-Operacijos'!$B$36:$G$36</c:f>
              <c:strCache>
                <c:ptCount val="5"/>
                <c:pt idx="0">
                  <c:v>2020 m.</c:v>
                </c:pt>
                <c:pt idx="1">
                  <c:v>2021 m.</c:v>
                </c:pt>
                <c:pt idx="2">
                  <c:v>2022 m.</c:v>
                </c:pt>
                <c:pt idx="3">
                  <c:v>2023 m.</c:v>
                </c:pt>
                <c:pt idx="4">
                  <c:v>2024 m.</c:v>
                </c:pt>
              </c:strCache>
            </c:strRef>
          </c:cat>
          <c:val>
            <c:numRef>
              <c:f>'Prašymai-Operacijos'!$B$37:$G$37</c:f>
              <c:numCache>
                <c:formatCode>General</c:formatCode>
                <c:ptCount val="5"/>
                <c:pt idx="0">
                  <c:v>43</c:v>
                </c:pt>
                <c:pt idx="1">
                  <c:v>27</c:v>
                </c:pt>
                <c:pt idx="2">
                  <c:v>59</c:v>
                </c:pt>
                <c:pt idx="3">
                  <c:v>56</c:v>
                </c:pt>
                <c:pt idx="4">
                  <c:v>56</c:v>
                </c:pt>
              </c:numCache>
            </c:numRef>
          </c:val>
          <c:extLst>
            <c:ext xmlns:c16="http://schemas.microsoft.com/office/drawing/2014/chart" uri="{C3380CC4-5D6E-409C-BE32-E72D297353CC}">
              <c16:uniqueId val="{00000000-4F50-4151-A01A-8AF077C1CB02}"/>
            </c:ext>
          </c:extLst>
        </c:ser>
        <c:ser>
          <c:idx val="1"/>
          <c:order val="1"/>
          <c:tx>
            <c:strRef>
              <c:f>'Prašymai-Operacijos'!$A$38</c:f>
              <c:strCache>
                <c:ptCount val="1"/>
                <c:pt idx="0">
                  <c:v>Atliktų operacijų skaičius</c:v>
                </c:pt>
              </c:strCache>
            </c:strRef>
          </c:tx>
          <c:spPr>
            <a:solidFill>
              <a:schemeClr val="accent6">
                <a:lumMod val="60000"/>
                <a:lumOff val="40000"/>
              </a:schemeClr>
            </a:solidFill>
            <a:ln>
              <a:noFill/>
            </a:ln>
            <a:effectLst/>
          </c:spPr>
          <c:invertIfNegative val="0"/>
          <c:cat>
            <c:strRef>
              <c:f>'Prašymai-Operacijos'!$B$36:$G$36</c:f>
              <c:strCache>
                <c:ptCount val="5"/>
                <c:pt idx="0">
                  <c:v>2020 m.</c:v>
                </c:pt>
                <c:pt idx="1">
                  <c:v>2021 m.</c:v>
                </c:pt>
                <c:pt idx="2">
                  <c:v>2022 m.</c:v>
                </c:pt>
                <c:pt idx="3">
                  <c:v>2023 m.</c:v>
                </c:pt>
                <c:pt idx="4">
                  <c:v>2024 m.</c:v>
                </c:pt>
              </c:strCache>
            </c:strRef>
          </c:cat>
          <c:val>
            <c:numRef>
              <c:f>'Prašymai-Operacijos'!$B$38:$G$38</c:f>
              <c:numCache>
                <c:formatCode>General</c:formatCode>
                <c:ptCount val="5"/>
                <c:pt idx="0">
                  <c:v>39</c:v>
                </c:pt>
                <c:pt idx="1">
                  <c:v>27</c:v>
                </c:pt>
                <c:pt idx="2">
                  <c:v>33</c:v>
                </c:pt>
                <c:pt idx="3">
                  <c:v>44</c:v>
                </c:pt>
                <c:pt idx="4">
                  <c:v>47</c:v>
                </c:pt>
              </c:numCache>
            </c:numRef>
          </c:val>
          <c:extLst>
            <c:ext xmlns:c16="http://schemas.microsoft.com/office/drawing/2014/chart" uri="{C3380CC4-5D6E-409C-BE32-E72D297353CC}">
              <c16:uniqueId val="{00000001-4F50-4151-A01A-8AF077C1CB02}"/>
            </c:ext>
          </c:extLst>
        </c:ser>
        <c:dLbls>
          <c:showLegendKey val="0"/>
          <c:showVal val="0"/>
          <c:showCatName val="0"/>
          <c:showSerName val="0"/>
          <c:showPercent val="0"/>
          <c:showBubbleSize val="0"/>
        </c:dLbls>
        <c:gapWidth val="219"/>
        <c:axId val="1196325352"/>
        <c:axId val="1196326072"/>
      </c:barChart>
      <c:lineChart>
        <c:grouping val="standard"/>
        <c:varyColors val="0"/>
        <c:ser>
          <c:idx val="2"/>
          <c:order val="2"/>
          <c:tx>
            <c:strRef>
              <c:f>'Prašymai-Operacijos'!$A$39</c:f>
              <c:strCache>
                <c:ptCount val="1"/>
                <c:pt idx="0">
                  <c:v>Atliktų endoprotezavimo operacijų procentas nuo VLK registruotų prašymų skirti kompensuojamąjį sąnario endoprotezą</c:v>
                </c:pt>
              </c:strCache>
            </c:strRef>
          </c:tx>
          <c:spPr>
            <a:ln w="28575" cap="rnd">
              <a:solidFill>
                <a:schemeClr val="accent6">
                  <a:lumMod val="50000"/>
                </a:schemeClr>
              </a:solidFill>
              <a:round/>
            </a:ln>
            <a:effectLst/>
          </c:spPr>
          <c:marker>
            <c:symbol val="none"/>
          </c:marker>
          <c:dLbls>
            <c:dLbl>
              <c:idx val="2"/>
              <c:layout>
                <c:manualLayout>
                  <c:x val="-1.3699868131278114E-2"/>
                  <c:y val="-0.2453203255822201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F50-4151-A01A-8AF077C1CB02}"/>
                </c:ext>
              </c:extLst>
            </c:dLbl>
            <c:dLbl>
              <c:idx val="3"/>
              <c:layout>
                <c:manualLayout>
                  <c:x val="-2.2833113552130097E-2"/>
                  <c:y val="-0.15952523903980437"/>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F50-4151-A01A-8AF077C1CB02}"/>
                </c:ext>
              </c:extLst>
            </c:dLbl>
            <c:dLbl>
              <c:idx val="4"/>
              <c:layout>
                <c:manualLayout>
                  <c:x val="-2.2833113552130097E-2"/>
                  <c:y val="-0.1112655028596955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F50-4151-A01A-8AF077C1CB02}"/>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'Prašymai-Operacijos'!$B$36:$G$36</c:f>
              <c:strCache>
                <c:ptCount val="5"/>
                <c:pt idx="0">
                  <c:v>2020 m.</c:v>
                </c:pt>
                <c:pt idx="1">
                  <c:v>2021 m.</c:v>
                </c:pt>
                <c:pt idx="2">
                  <c:v>2022 m.</c:v>
                </c:pt>
                <c:pt idx="3">
                  <c:v>2023 m.</c:v>
                </c:pt>
                <c:pt idx="4">
                  <c:v>2024 m.</c:v>
                </c:pt>
              </c:strCache>
            </c:strRef>
          </c:cat>
          <c:val>
            <c:numRef>
              <c:f>'Prašymai-Operacijos'!$B$39:$G$39</c:f>
              <c:numCache>
                <c:formatCode>0</c:formatCode>
                <c:ptCount val="5"/>
                <c:pt idx="0">
                  <c:v>90.697674418604649</c:v>
                </c:pt>
                <c:pt idx="1">
                  <c:v>100</c:v>
                </c:pt>
                <c:pt idx="2">
                  <c:v>55.932203389830505</c:v>
                </c:pt>
                <c:pt idx="3">
                  <c:v>78.571428571428569</c:v>
                </c:pt>
                <c:pt idx="4">
                  <c:v>83.928571428571431</c:v>
                </c:pt>
              </c:numCache>
            </c:numRef>
          </c:val>
          <c:smooth val="0"/>
          <c:extLst>
            <c:ext xmlns:c16="http://schemas.microsoft.com/office/drawing/2014/chart" uri="{C3380CC4-5D6E-409C-BE32-E72D297353CC}">
              <c16:uniqueId val="{00000002-4F50-4151-A01A-8AF077C1CB02}"/>
            </c:ext>
          </c:extLst>
        </c:ser>
        <c:dLbls>
          <c:showLegendKey val="0"/>
          <c:showVal val="0"/>
          <c:showCatName val="0"/>
          <c:showSerName val="0"/>
          <c:showPercent val="0"/>
          <c:showBubbleSize val="0"/>
        </c:dLbls>
        <c:marker val="1"/>
        <c:smooth val="0"/>
        <c:axId val="1516294560"/>
        <c:axId val="1516304640"/>
      </c:lineChart>
      <c:catAx>
        <c:axId val="1196325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6072"/>
        <c:crosses val="autoZero"/>
        <c:auto val="1"/>
        <c:lblAlgn val="ctr"/>
        <c:lblOffset val="100"/>
        <c:noMultiLvlLbl val="0"/>
      </c:catAx>
      <c:valAx>
        <c:axId val="1196326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196325352"/>
        <c:crosses val="autoZero"/>
        <c:crossBetween val="between"/>
      </c:valAx>
      <c:valAx>
        <c:axId val="1516304640"/>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lt-LT"/>
          </a:p>
        </c:txPr>
        <c:crossAx val="1516294560"/>
        <c:crosses val="max"/>
        <c:crossBetween val="between"/>
      </c:valAx>
      <c:catAx>
        <c:axId val="1516294560"/>
        <c:scaling>
          <c:orientation val="minMax"/>
        </c:scaling>
        <c:delete val="1"/>
        <c:axPos val="b"/>
        <c:numFmt formatCode="General" sourceLinked="1"/>
        <c:majorTickMark val="out"/>
        <c:minorTickMark val="none"/>
        <c:tickLblPos val="nextTo"/>
        <c:crossAx val="151630464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a:latin typeface="Times New Roman" panose="02020603050405020304" pitchFamily="18" charset="0"/>
                <a:cs typeface="Times New Roman" panose="02020603050405020304" pitchFamily="18" charset="0"/>
              </a:rPr>
              <a:t>2020-2024 m. atliktų pirminių ir revizinių operacijų santykis</a:t>
            </a:r>
          </a:p>
        </c:rich>
      </c:tx>
      <c:layout>
        <c:manualLayout>
          <c:xMode val="edge"/>
          <c:yMode val="edge"/>
          <c:x val="0.29239339115258473"/>
          <c:y val="3.291684083466294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'Pirminės-Revizinės'!$A$4</c:f>
              <c:strCache>
                <c:ptCount val="1"/>
                <c:pt idx="0">
                  <c:v>Pirminis sąnario protezavimas</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'Pirminės-Revizinės'!$B$3:$G$3</c:f>
              <c:strCache>
                <c:ptCount val="5"/>
                <c:pt idx="0">
                  <c:v>2020 m.</c:v>
                </c:pt>
                <c:pt idx="1">
                  <c:v>2021 m.</c:v>
                </c:pt>
                <c:pt idx="2">
                  <c:v>2022 m.</c:v>
                </c:pt>
                <c:pt idx="3">
                  <c:v>2023 m.</c:v>
                </c:pt>
                <c:pt idx="4">
                  <c:v>2024 m.</c:v>
                </c:pt>
              </c:strCache>
            </c:strRef>
          </c:cat>
          <c:val>
            <c:numRef>
              <c:f>'Pirminės-Revizinės'!$B$4:$G$4</c:f>
              <c:numCache>
                <c:formatCode>0</c:formatCode>
                <c:ptCount val="5"/>
                <c:pt idx="0">
                  <c:v>6233</c:v>
                </c:pt>
                <c:pt idx="1">
                  <c:v>7257</c:v>
                </c:pt>
                <c:pt idx="2">
                  <c:v>9364</c:v>
                </c:pt>
                <c:pt idx="3">
                  <c:v>10814</c:v>
                </c:pt>
                <c:pt idx="4">
                  <c:v>12037</c:v>
                </c:pt>
              </c:numCache>
            </c:numRef>
          </c:val>
          <c:extLst>
            <c:ext xmlns:c16="http://schemas.microsoft.com/office/drawing/2014/chart" uri="{C3380CC4-5D6E-409C-BE32-E72D297353CC}">
              <c16:uniqueId val="{00000000-20AD-49AC-86C4-F223C5C24851}"/>
            </c:ext>
          </c:extLst>
        </c:ser>
        <c:ser>
          <c:idx val="1"/>
          <c:order val="1"/>
          <c:tx>
            <c:strRef>
              <c:f>'Pirminės-Revizinės'!$A$5</c:f>
              <c:strCache>
                <c:ptCount val="1"/>
                <c:pt idx="0">
                  <c:v>Sąnario pakeitimo revizija</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'Pirminės-Revizinės'!$B$3:$G$3</c:f>
              <c:strCache>
                <c:ptCount val="5"/>
                <c:pt idx="0">
                  <c:v>2020 m.</c:v>
                </c:pt>
                <c:pt idx="1">
                  <c:v>2021 m.</c:v>
                </c:pt>
                <c:pt idx="2">
                  <c:v>2022 m.</c:v>
                </c:pt>
                <c:pt idx="3">
                  <c:v>2023 m.</c:v>
                </c:pt>
                <c:pt idx="4">
                  <c:v>2024 m.</c:v>
                </c:pt>
              </c:strCache>
            </c:strRef>
          </c:cat>
          <c:val>
            <c:numRef>
              <c:f>'Pirminės-Revizinės'!$B$5:$G$5</c:f>
              <c:numCache>
                <c:formatCode>0</c:formatCode>
                <c:ptCount val="5"/>
                <c:pt idx="0">
                  <c:v>896</c:v>
                </c:pt>
                <c:pt idx="1">
                  <c:v>933</c:v>
                </c:pt>
                <c:pt idx="2">
                  <c:v>1057</c:v>
                </c:pt>
                <c:pt idx="3">
                  <c:v>1143</c:v>
                </c:pt>
                <c:pt idx="4">
                  <c:v>1297</c:v>
                </c:pt>
              </c:numCache>
            </c:numRef>
          </c:val>
          <c:extLst>
            <c:ext xmlns:c16="http://schemas.microsoft.com/office/drawing/2014/chart" uri="{C3380CC4-5D6E-409C-BE32-E72D297353CC}">
              <c16:uniqueId val="{00000001-20AD-49AC-86C4-F223C5C24851}"/>
            </c:ext>
          </c:extLst>
        </c:ser>
        <c:dLbls>
          <c:showLegendKey val="0"/>
          <c:showVal val="0"/>
          <c:showCatName val="0"/>
          <c:showSerName val="0"/>
          <c:showPercent val="0"/>
          <c:showBubbleSize val="0"/>
        </c:dLbls>
        <c:gapWidth val="150"/>
        <c:axId val="1821015216"/>
        <c:axId val="1821014136"/>
      </c:barChart>
      <c:lineChart>
        <c:grouping val="standard"/>
        <c:varyColors val="0"/>
        <c:ser>
          <c:idx val="2"/>
          <c:order val="2"/>
          <c:tx>
            <c:strRef>
              <c:f>'Pirminės-Revizinės'!$A$6</c:f>
              <c:strCache>
                <c:ptCount val="1"/>
                <c:pt idx="0">
                  <c:v>Revizinių operacijų % nuo visų operacijų</c:v>
                </c:pt>
              </c:strCache>
            </c:strRef>
          </c:tx>
          <c:spPr>
            <a:ln w="28575" cap="rnd">
              <a:solidFill>
                <a:srgbClr val="C00000"/>
              </a:solidFill>
              <a:round/>
            </a:ln>
            <a:effectLst/>
          </c:spPr>
          <c:marker>
            <c:symbol val="none"/>
          </c:marker>
          <c:dLbls>
            <c:dLbl>
              <c:idx val="0"/>
              <c:layout>
                <c:manualLayout>
                  <c:x val="0"/>
                  <c:y val="-3.904991426808754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0AD-49AC-86C4-F223C5C24851}"/>
                </c:ext>
              </c:extLst>
            </c:dLbl>
            <c:dLbl>
              <c:idx val="1"/>
              <c:layout>
                <c:manualLayout>
                  <c:x val="-2.6917526711671218E-3"/>
                  <c:y val="-3.62606346775098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0AD-49AC-86C4-F223C5C24851}"/>
                </c:ext>
              </c:extLst>
            </c:dLbl>
            <c:dLbl>
              <c:idx val="2"/>
              <c:layout>
                <c:manualLayout>
                  <c:x val="2.6917526711671218E-3"/>
                  <c:y val="-5.020703263039827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0AD-49AC-86C4-F223C5C24851}"/>
                </c:ext>
              </c:extLst>
            </c:dLbl>
            <c:dLbl>
              <c:idx val="3"/>
              <c:layout>
                <c:manualLayout>
                  <c:x val="-4.0376290067506825E-3"/>
                  <c:y val="-8.08891081267527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0AD-49AC-86C4-F223C5C24851}"/>
                </c:ext>
              </c:extLst>
            </c:dLbl>
            <c:dLbl>
              <c:idx val="4"/>
              <c:layout>
                <c:manualLayout>
                  <c:x val="5.3835053423341448E-3"/>
                  <c:y val="-5.29963122209759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0AD-49AC-86C4-F223C5C2485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'Pirminės-Revizinės'!$B$3:$G$3</c:f>
              <c:strCache>
                <c:ptCount val="5"/>
                <c:pt idx="0">
                  <c:v>2020 m.</c:v>
                </c:pt>
                <c:pt idx="1">
                  <c:v>2021 m.</c:v>
                </c:pt>
                <c:pt idx="2">
                  <c:v>2022 m.</c:v>
                </c:pt>
                <c:pt idx="3">
                  <c:v>2023 m.</c:v>
                </c:pt>
                <c:pt idx="4">
                  <c:v>2024 m.</c:v>
                </c:pt>
              </c:strCache>
            </c:strRef>
          </c:cat>
          <c:val>
            <c:numRef>
              <c:f>'Pirminės-Revizinės'!$B$6:$G$6</c:f>
              <c:numCache>
                <c:formatCode>0</c:formatCode>
                <c:ptCount val="5"/>
                <c:pt idx="0">
                  <c:v>12.568382662364987</c:v>
                </c:pt>
                <c:pt idx="1">
                  <c:v>11.391941391941392</c:v>
                </c:pt>
                <c:pt idx="2">
                  <c:v>10.142980520103636</c:v>
                </c:pt>
                <c:pt idx="3">
                  <c:v>9.5592539934766254</c:v>
                </c:pt>
                <c:pt idx="4">
                  <c:v>9.7270136493175343</c:v>
                </c:pt>
              </c:numCache>
            </c:numRef>
          </c:val>
          <c:smooth val="0"/>
          <c:extLst>
            <c:ext xmlns:c16="http://schemas.microsoft.com/office/drawing/2014/chart" uri="{C3380CC4-5D6E-409C-BE32-E72D297353CC}">
              <c16:uniqueId val="{00000002-20AD-49AC-86C4-F223C5C24851}"/>
            </c:ext>
          </c:extLst>
        </c:ser>
        <c:dLbls>
          <c:showLegendKey val="0"/>
          <c:showVal val="0"/>
          <c:showCatName val="0"/>
          <c:showSerName val="0"/>
          <c:showPercent val="0"/>
          <c:showBubbleSize val="0"/>
        </c:dLbls>
        <c:marker val="1"/>
        <c:smooth val="0"/>
        <c:axId val="1824665088"/>
        <c:axId val="1824669408"/>
      </c:lineChart>
      <c:catAx>
        <c:axId val="182101521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821014136"/>
        <c:crosses val="autoZero"/>
        <c:auto val="1"/>
        <c:lblAlgn val="ctr"/>
        <c:lblOffset val="100"/>
        <c:noMultiLvlLbl val="0"/>
      </c:catAx>
      <c:valAx>
        <c:axId val="18210141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821015216"/>
        <c:crosses val="autoZero"/>
        <c:crossBetween val="between"/>
      </c:valAx>
      <c:valAx>
        <c:axId val="1824669408"/>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824665088"/>
        <c:crosses val="max"/>
        <c:crossBetween val="between"/>
      </c:valAx>
      <c:catAx>
        <c:axId val="1824665088"/>
        <c:scaling>
          <c:orientation val="minMax"/>
        </c:scaling>
        <c:delete val="1"/>
        <c:axPos val="b"/>
        <c:numFmt formatCode="General" sourceLinked="1"/>
        <c:majorTickMark val="out"/>
        <c:minorTickMark val="none"/>
        <c:tickLblPos val="nextTo"/>
        <c:crossAx val="182466940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dirty="0"/>
              <a:t>2020 m. – 2024 m. kompensuojamojo sąnario skyrimo trukmė (mėn.)</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manualLayout>
          <c:layoutTarget val="inner"/>
          <c:xMode val="edge"/>
          <c:yMode val="edge"/>
          <c:x val="8.5057685120663792E-2"/>
          <c:y val="0.13651786988921241"/>
          <c:w val="0.90473433180145379"/>
          <c:h val="0.63077477959529027"/>
        </c:manualLayout>
      </c:layout>
      <c:barChart>
        <c:barDir val="col"/>
        <c:grouping val="clustered"/>
        <c:varyColors val="0"/>
        <c:ser>
          <c:idx val="0"/>
          <c:order val="0"/>
          <c:tx>
            <c:strRef>
              <c:f>Lapas1!$B$1</c:f>
              <c:strCache>
                <c:ptCount val="1"/>
                <c:pt idx="0">
                  <c:v>Klubo</c:v>
                </c:pt>
              </c:strCache>
            </c:strRef>
          </c:tx>
          <c:spPr>
            <a:solidFill>
              <a:schemeClr val="accent6">
                <a:lumMod val="60000"/>
                <a:lumOff val="40000"/>
              </a:schemeClr>
            </a:solidFill>
            <a:ln>
              <a:noFill/>
            </a:ln>
            <a:effectLst/>
          </c:spPr>
          <c:invertIfNegative val="0"/>
          <c:dPt>
            <c:idx val="4"/>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1-01B5-4CA0-8F51-8E97402C8ED0}"/>
              </c:ext>
            </c:extLst>
          </c:dPt>
          <c:dLbls>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3">
                    <a:shade val="76000"/>
                  </a:schemeClr>
                </a:solidFill>
                <a:prstDash val="sysDot"/>
              </a:ln>
              <a:effectLst/>
            </c:spPr>
            <c:trendlineType val="poly"/>
            <c:order val="2"/>
            <c:dispRSqr val="0"/>
            <c:dispEq val="0"/>
          </c:trendline>
          <c:cat>
            <c:strRef>
              <c:f>Lapas1!$A$8:$A$12</c:f>
              <c:strCache>
                <c:ptCount val="5"/>
                <c:pt idx="0">
                  <c:v>2020 m.</c:v>
                </c:pt>
                <c:pt idx="1">
                  <c:v>2021 m.</c:v>
                </c:pt>
                <c:pt idx="2">
                  <c:v>2022 m.</c:v>
                </c:pt>
                <c:pt idx="3">
                  <c:v>2023 m.</c:v>
                </c:pt>
                <c:pt idx="4">
                  <c:v>2024 m.</c:v>
                </c:pt>
              </c:strCache>
            </c:strRef>
          </c:cat>
          <c:val>
            <c:numRef>
              <c:f>Lapas1!$B$8:$B$12</c:f>
              <c:numCache>
                <c:formatCode>General</c:formatCode>
                <c:ptCount val="5"/>
                <c:pt idx="0">
                  <c:v>1.3</c:v>
                </c:pt>
                <c:pt idx="1">
                  <c:v>3.1</c:v>
                </c:pt>
                <c:pt idx="2">
                  <c:v>2.75</c:v>
                </c:pt>
                <c:pt idx="3">
                  <c:v>2.5</c:v>
                </c:pt>
                <c:pt idx="4">
                  <c:v>2</c:v>
                </c:pt>
              </c:numCache>
            </c:numRef>
          </c:val>
          <c:extLst>
            <c:ext xmlns:c16="http://schemas.microsoft.com/office/drawing/2014/chart" uri="{C3380CC4-5D6E-409C-BE32-E72D297353CC}">
              <c16:uniqueId val="{00000003-431B-4443-86C3-ED74D802DAF0}"/>
            </c:ext>
          </c:extLst>
        </c:ser>
        <c:ser>
          <c:idx val="1"/>
          <c:order val="1"/>
          <c:tx>
            <c:strRef>
              <c:f>Lapas1!$C$1</c:f>
              <c:strCache>
                <c:ptCount val="1"/>
                <c:pt idx="0">
                  <c:v>Kelio</c:v>
                </c:pt>
              </c:strCache>
            </c:strRef>
          </c:tx>
          <c:spPr>
            <a:solidFill>
              <a:schemeClr val="accent6">
                <a:lumMod val="50000"/>
              </a:schemeClr>
            </a:solidFill>
            <a:ln>
              <a:noFill/>
            </a:ln>
            <a:effectLst/>
          </c:spPr>
          <c:invertIfNegative val="0"/>
          <c:dPt>
            <c:idx val="4"/>
            <c:invertIfNegative val="0"/>
            <c:bubble3D val="0"/>
            <c:spPr>
              <a:solidFill>
                <a:schemeClr val="accent6">
                  <a:lumMod val="50000"/>
                </a:schemeClr>
              </a:solidFill>
              <a:ln>
                <a:noFill/>
              </a:ln>
              <a:effectLst/>
            </c:spPr>
            <c:extLst>
              <c:ext xmlns:c16="http://schemas.microsoft.com/office/drawing/2014/chart" uri="{C3380CC4-5D6E-409C-BE32-E72D297353CC}">
                <c16:uniqueId val="{00000004-01B5-4CA0-8F51-8E97402C8ED0}"/>
              </c:ext>
            </c:extLst>
          </c:dPt>
          <c:dLbls>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Lapas1!$A$8:$A$12</c:f>
              <c:strCache>
                <c:ptCount val="5"/>
                <c:pt idx="0">
                  <c:v>2020 m.</c:v>
                </c:pt>
                <c:pt idx="1">
                  <c:v>2021 m.</c:v>
                </c:pt>
                <c:pt idx="2">
                  <c:v>2022 m.</c:v>
                </c:pt>
                <c:pt idx="3">
                  <c:v>2023 m.</c:v>
                </c:pt>
                <c:pt idx="4">
                  <c:v>2024 m.</c:v>
                </c:pt>
              </c:strCache>
            </c:strRef>
          </c:cat>
          <c:val>
            <c:numRef>
              <c:f>Lapas1!$C$8:$C$12</c:f>
              <c:numCache>
                <c:formatCode>General</c:formatCode>
                <c:ptCount val="5"/>
                <c:pt idx="0">
                  <c:v>5.0999999999999996</c:v>
                </c:pt>
                <c:pt idx="1">
                  <c:v>8</c:v>
                </c:pt>
                <c:pt idx="2">
                  <c:v>8.1</c:v>
                </c:pt>
                <c:pt idx="3">
                  <c:v>8.9</c:v>
                </c:pt>
                <c:pt idx="4">
                  <c:v>9</c:v>
                </c:pt>
              </c:numCache>
            </c:numRef>
          </c:val>
          <c:extLst>
            <c:ext xmlns:c16="http://schemas.microsoft.com/office/drawing/2014/chart" uri="{C3380CC4-5D6E-409C-BE32-E72D297353CC}">
              <c16:uniqueId val="{00000004-431B-4443-86C3-ED74D802DAF0}"/>
            </c:ext>
          </c:extLst>
        </c:ser>
        <c:dLbls>
          <c:showLegendKey val="0"/>
          <c:showVal val="0"/>
          <c:showCatName val="0"/>
          <c:showSerName val="0"/>
          <c:showPercent val="0"/>
          <c:showBubbleSize val="0"/>
        </c:dLbls>
        <c:gapWidth val="219"/>
        <c:overlap val="-27"/>
        <c:axId val="979348896"/>
        <c:axId val="1021010016"/>
      </c:barChart>
      <c:catAx>
        <c:axId val="979348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1021010016"/>
        <c:crosses val="autoZero"/>
        <c:auto val="1"/>
        <c:lblAlgn val="ctr"/>
        <c:lblOffset val="100"/>
        <c:noMultiLvlLbl val="0"/>
      </c:catAx>
      <c:valAx>
        <c:axId val="1021010016"/>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j-lt"/>
                <a:ea typeface="+mn-ea"/>
                <a:cs typeface="Times New Roman" panose="02020603050405020304" pitchFamily="18" charset="0"/>
              </a:defRPr>
            </a:pPr>
            <a:endParaRPr lang="lt-LT"/>
          </a:p>
        </c:txPr>
        <c:crossAx val="979348896"/>
        <c:crosses val="autoZero"/>
        <c:crossBetween val="between"/>
      </c:valAx>
      <c:spPr>
        <a:noFill/>
        <a:ln>
          <a:noFill/>
        </a:ln>
        <a:effectLst/>
      </c:spPr>
    </c:plotArea>
    <c:legend>
      <c:legendPos val="b"/>
      <c:legendEntry>
        <c:idx val="2"/>
        <c:delete val="1"/>
      </c:legendEntry>
      <c:layout>
        <c:manualLayout>
          <c:xMode val="edge"/>
          <c:yMode val="edge"/>
          <c:x val="0.33837919364331959"/>
          <c:y val="0.85036916656591888"/>
          <c:w val="0.28631221991386896"/>
          <c:h val="0.1370904698354758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withinLinearReversed" id="24">
  <a:schemeClr val="accent4"/>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4.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2" y="2"/>
            <a:ext cx="2950475" cy="498773"/>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56739" y="2"/>
            <a:ext cx="2950475" cy="498773"/>
          </a:xfrm>
          <a:prstGeom prst="rect">
            <a:avLst/>
          </a:prstGeom>
        </p:spPr>
        <p:txBody>
          <a:bodyPr vert="horz" lIns="91440" tIns="45720" rIns="91440" bIns="45720" rtlCol="0"/>
          <a:lstStyle>
            <a:lvl1pPr algn="r">
              <a:defRPr sz="1200"/>
            </a:lvl1pPr>
          </a:lstStyle>
          <a:p>
            <a:fld id="{8B59207C-8AB4-497E-B835-71B40F0AB6C5}" type="datetimeFigureOut">
              <a:rPr lang="lt-LT" smtClean="0"/>
              <a:t>2025-12-31</a:t>
            </a:fld>
            <a:endParaRPr lang="lt-LT"/>
          </a:p>
        </p:txBody>
      </p:sp>
      <p:sp>
        <p:nvSpPr>
          <p:cNvPr id="4" name="Skaidrės vaizdo vietos rezervavimo ženklas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0879" y="4784072"/>
            <a:ext cx="5447030" cy="3914239"/>
          </a:xfrm>
          <a:prstGeom prst="rect">
            <a:avLst/>
          </a:prstGeom>
        </p:spPr>
        <p:txBody>
          <a:bodyPr vert="horz" lIns="91440" tIns="45720" rIns="91440" bIns="45720" rtlCol="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2" y="9442154"/>
            <a:ext cx="2950475" cy="498772"/>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56739" y="9442154"/>
            <a:ext cx="2950475" cy="498772"/>
          </a:xfrm>
          <a:prstGeom prst="rect">
            <a:avLst/>
          </a:prstGeom>
        </p:spPr>
        <p:txBody>
          <a:bodyPr vert="horz" lIns="91440" tIns="45720" rIns="91440" bIns="45720" rtlCol="0" anchor="b"/>
          <a:lstStyle>
            <a:lvl1pPr algn="r">
              <a:defRPr sz="1200"/>
            </a:lvl1pPr>
          </a:lstStyle>
          <a:p>
            <a:fld id="{D67AFFA4-051F-4AF2-A779-A03DF71A8C9A}" type="slidenum">
              <a:rPr lang="lt-LT" smtClean="0"/>
              <a:t>‹#›</a:t>
            </a:fld>
            <a:endParaRPr lang="lt-LT"/>
          </a:p>
        </p:txBody>
      </p:sp>
    </p:spTree>
    <p:extLst>
      <p:ext uri="{BB962C8B-B14F-4D97-AF65-F5344CB8AC3E}">
        <p14:creationId xmlns:p14="http://schemas.microsoft.com/office/powerpoint/2010/main" val="3875501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EC9FD-2D2A-EA9F-1FBB-61EC78E4E2B8}"/>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0E2BDD5F-E9B8-6361-A7F3-B69B3780B080}"/>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9FADAD00-48D4-B28B-8B74-99FA874341AE}"/>
              </a:ext>
            </a:extLst>
          </p:cNvPr>
          <p:cNvSpPr>
            <a:spLocks noGrp="1"/>
          </p:cNvSpPr>
          <p:nvPr>
            <p:ph type="body" idx="1"/>
          </p:nvPr>
        </p:nvSpPr>
        <p:spPr/>
        <p:txBody>
          <a:bodyPr/>
          <a:lstStyle/>
          <a:p>
            <a:endParaRPr lang="lt-LT" dirty="0"/>
          </a:p>
        </p:txBody>
      </p:sp>
      <p:sp>
        <p:nvSpPr>
          <p:cNvPr id="4" name="Skaidrės numerio vietos rezervavimo ženklas 3">
            <a:extLst>
              <a:ext uri="{FF2B5EF4-FFF2-40B4-BE49-F238E27FC236}">
                <a16:creationId xmlns:a16="http://schemas.microsoft.com/office/drawing/2014/main" id="{1C0C375F-325E-14AA-AF3D-64AE767CB33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C48233-702C-4C1D-9B4A-B8C9C4662DE9}" type="slidenum">
              <a:rPr kumimoji="0" lang="lt-L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lt-LT"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7726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a:t>Spustelėję redag. ruoš. pavad. stilių</a:t>
            </a:r>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p:cNvSpPr>
            <a:spLocks noGrp="1"/>
          </p:cNvSpPr>
          <p:nvPr>
            <p:ph type="dt" sz="half" idx="10"/>
          </p:nvPr>
        </p:nvSpPr>
        <p:spPr/>
        <p:txBody>
          <a:bodyPr/>
          <a:lstStyle/>
          <a:p>
            <a:fld id="{E2635B30-FF1E-402E-AF8F-B928850F4C96}" type="datetime1">
              <a:rPr lang="lt-LT" smtClean="0"/>
              <a:t>2025-12-31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F2BAAA4D-86FA-4DBD-A8CC-35E900AD7158}" type="slidenum">
              <a:rPr lang="lt-LT" smtClean="0"/>
              <a:t>‹#›</a:t>
            </a:fld>
            <a:endParaRPr lang="lt-LT"/>
          </a:p>
        </p:txBody>
      </p:sp>
    </p:spTree>
    <p:extLst>
      <p:ext uri="{BB962C8B-B14F-4D97-AF65-F5344CB8AC3E}">
        <p14:creationId xmlns:p14="http://schemas.microsoft.com/office/powerpoint/2010/main" val="3211349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Vertikalaus teksto vietos rezervavimo ženklas 2"/>
          <p:cNvSpPr>
            <a:spLocks noGrp="1"/>
          </p:cNvSpPr>
          <p:nvPr>
            <p:ph type="body" orient="vert" idx="1"/>
          </p:nvPr>
        </p:nvSpPr>
        <p:spPr/>
        <p:txBody>
          <a:bodyPr vert="eaVert"/>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10"/>
          </p:nvPr>
        </p:nvSpPr>
        <p:spPr/>
        <p:txBody>
          <a:bodyPr/>
          <a:lstStyle/>
          <a:p>
            <a:fld id="{8990BC72-C726-4C4E-9B53-97FB675E9A75}" type="datetime1">
              <a:rPr lang="lt-LT" smtClean="0"/>
              <a:t>2025-12-31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F2BAAA4D-86FA-4DBD-A8CC-35E900AD7158}" type="slidenum">
              <a:rPr lang="lt-LT" smtClean="0"/>
              <a:t>‹#›</a:t>
            </a:fld>
            <a:endParaRPr lang="lt-LT"/>
          </a:p>
        </p:txBody>
      </p:sp>
    </p:spTree>
    <p:extLst>
      <p:ext uri="{BB962C8B-B14F-4D97-AF65-F5344CB8AC3E}">
        <p14:creationId xmlns:p14="http://schemas.microsoft.com/office/powerpoint/2010/main" val="3097603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a:t>Spustelėję redag. ruoš. pavad. stilių</a:t>
            </a:r>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10"/>
          </p:nvPr>
        </p:nvSpPr>
        <p:spPr/>
        <p:txBody>
          <a:bodyPr/>
          <a:lstStyle/>
          <a:p>
            <a:fld id="{4120562F-D4F8-4D3C-9474-91C261E05C1B}" type="datetime1">
              <a:rPr lang="lt-LT" smtClean="0"/>
              <a:t>2025-12-31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F2BAAA4D-86FA-4DBD-A8CC-35E900AD7158}" type="slidenum">
              <a:rPr lang="lt-LT" smtClean="0"/>
              <a:t>‹#›</a:t>
            </a:fld>
            <a:endParaRPr lang="lt-LT"/>
          </a:p>
        </p:txBody>
      </p:sp>
    </p:spTree>
    <p:extLst>
      <p:ext uri="{BB962C8B-B14F-4D97-AF65-F5344CB8AC3E}">
        <p14:creationId xmlns:p14="http://schemas.microsoft.com/office/powerpoint/2010/main" val="700999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55E1F7-21A7-A444-F930-6DFB46CE76B3}"/>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p>
        </p:txBody>
      </p:sp>
      <p:sp>
        <p:nvSpPr>
          <p:cNvPr id="3" name="Antrinis pavadinimas 2">
            <a:extLst>
              <a:ext uri="{FF2B5EF4-FFF2-40B4-BE49-F238E27FC236}">
                <a16:creationId xmlns:a16="http://schemas.microsoft.com/office/drawing/2014/main" id="{67489D44-2BDE-11D0-1B49-47E2F8E42D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a:extLst>
              <a:ext uri="{FF2B5EF4-FFF2-40B4-BE49-F238E27FC236}">
                <a16:creationId xmlns:a16="http://schemas.microsoft.com/office/drawing/2014/main" id="{2C927AEC-4DB4-B3E1-5F0A-2D0FFF684540}"/>
              </a:ext>
            </a:extLst>
          </p:cNvPr>
          <p:cNvSpPr>
            <a:spLocks noGrp="1"/>
          </p:cNvSpPr>
          <p:nvPr>
            <p:ph type="dt" sz="half" idx="10"/>
          </p:nvPr>
        </p:nvSpPr>
        <p:spPr/>
        <p:txBody>
          <a:bodyPr/>
          <a:lstStyle/>
          <a:p>
            <a:fld id="{12DEA5A8-F53D-4631-B41A-D8F36BF9F85C}" type="datetimeFigureOut">
              <a:rPr lang="lt-LT" smtClean="0"/>
              <a:t>2025-12-31</a:t>
            </a:fld>
            <a:endParaRPr lang="lt-LT"/>
          </a:p>
        </p:txBody>
      </p:sp>
      <p:sp>
        <p:nvSpPr>
          <p:cNvPr id="5" name="Poraštės vietos rezervavimo ženklas 4">
            <a:extLst>
              <a:ext uri="{FF2B5EF4-FFF2-40B4-BE49-F238E27FC236}">
                <a16:creationId xmlns:a16="http://schemas.microsoft.com/office/drawing/2014/main" id="{3FDB4E1F-F781-E9AB-1056-C573C6BA0BB5}"/>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53C10E95-2B0E-55F7-1D75-F047D35FBFC0}"/>
              </a:ext>
            </a:extLst>
          </p:cNvPr>
          <p:cNvSpPr>
            <a:spLocks noGrp="1"/>
          </p:cNvSpPr>
          <p:nvPr>
            <p:ph type="sldNum" sz="quarter" idx="12"/>
          </p:nvPr>
        </p:nvSpPr>
        <p:spPr/>
        <p:txBody>
          <a:bodyPr/>
          <a:lstStyle/>
          <a:p>
            <a:fld id="{595C0A7D-C283-4F48-9DCE-4F3EA68135AA}" type="slidenum">
              <a:rPr lang="lt-LT" smtClean="0"/>
              <a:t>‹#›</a:t>
            </a:fld>
            <a:endParaRPr lang="lt-LT"/>
          </a:p>
        </p:txBody>
      </p:sp>
    </p:spTree>
    <p:extLst>
      <p:ext uri="{BB962C8B-B14F-4D97-AF65-F5344CB8AC3E}">
        <p14:creationId xmlns:p14="http://schemas.microsoft.com/office/powerpoint/2010/main" val="1388044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A7ABE94-AE6B-B06D-4167-7F120EE40623}"/>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9D2485D8-C0E0-6FB2-F799-0CE18AF8495C}"/>
              </a:ext>
            </a:extLst>
          </p:cNvPr>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857D641A-2C36-4A59-97A3-25A966D770D0}"/>
              </a:ext>
            </a:extLst>
          </p:cNvPr>
          <p:cNvSpPr>
            <a:spLocks noGrp="1"/>
          </p:cNvSpPr>
          <p:nvPr>
            <p:ph type="dt" sz="half" idx="10"/>
          </p:nvPr>
        </p:nvSpPr>
        <p:spPr/>
        <p:txBody>
          <a:bodyPr/>
          <a:lstStyle/>
          <a:p>
            <a:fld id="{12DEA5A8-F53D-4631-B41A-D8F36BF9F85C}" type="datetimeFigureOut">
              <a:rPr lang="lt-LT" smtClean="0"/>
              <a:t>2025-12-31</a:t>
            </a:fld>
            <a:endParaRPr lang="lt-LT"/>
          </a:p>
        </p:txBody>
      </p:sp>
      <p:sp>
        <p:nvSpPr>
          <p:cNvPr id="5" name="Poraštės vietos rezervavimo ženklas 4">
            <a:extLst>
              <a:ext uri="{FF2B5EF4-FFF2-40B4-BE49-F238E27FC236}">
                <a16:creationId xmlns:a16="http://schemas.microsoft.com/office/drawing/2014/main" id="{B0BF759A-2F4E-3E21-746D-D484B8F6E0D7}"/>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B1EA93B1-FAD0-66E7-0112-395F8A08D647}"/>
              </a:ext>
            </a:extLst>
          </p:cNvPr>
          <p:cNvSpPr>
            <a:spLocks noGrp="1"/>
          </p:cNvSpPr>
          <p:nvPr>
            <p:ph type="sldNum" sz="quarter" idx="12"/>
          </p:nvPr>
        </p:nvSpPr>
        <p:spPr/>
        <p:txBody>
          <a:bodyPr/>
          <a:lstStyle/>
          <a:p>
            <a:fld id="{595C0A7D-C283-4F48-9DCE-4F3EA68135AA}" type="slidenum">
              <a:rPr lang="lt-LT" smtClean="0"/>
              <a:t>‹#›</a:t>
            </a:fld>
            <a:endParaRPr lang="lt-LT"/>
          </a:p>
        </p:txBody>
      </p:sp>
    </p:spTree>
    <p:extLst>
      <p:ext uri="{BB962C8B-B14F-4D97-AF65-F5344CB8AC3E}">
        <p14:creationId xmlns:p14="http://schemas.microsoft.com/office/powerpoint/2010/main" val="11957340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A6847D2-555C-7CAA-463D-4169E8DBF387}"/>
              </a:ext>
            </a:extLst>
          </p:cNvPr>
          <p:cNvSpPr>
            <a:spLocks noGrp="1"/>
          </p:cNvSpPr>
          <p:nvPr>
            <p:ph type="title"/>
          </p:nvPr>
        </p:nvSpPr>
        <p:spPr>
          <a:xfrm>
            <a:off x="831851" y="1709739"/>
            <a:ext cx="10515600" cy="2852737"/>
          </a:xfrm>
        </p:spPr>
        <p:txBody>
          <a:bodyPr anchor="b"/>
          <a:lstStyle>
            <a:lvl1pPr>
              <a:defRPr sz="6000"/>
            </a:lvl1pPr>
          </a:lstStyle>
          <a:p>
            <a:r>
              <a:rPr lang="lt-LT"/>
              <a:t>Spustelėję redaguokite stilių</a:t>
            </a:r>
          </a:p>
        </p:txBody>
      </p:sp>
      <p:sp>
        <p:nvSpPr>
          <p:cNvPr id="3" name="Teksto vietos rezervavimo ženklas 2">
            <a:extLst>
              <a:ext uri="{FF2B5EF4-FFF2-40B4-BE49-F238E27FC236}">
                <a16:creationId xmlns:a16="http://schemas.microsoft.com/office/drawing/2014/main" id="{0940A8E5-E520-7057-589D-CF8A3FC078DF}"/>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Spustelėkite, kad galėtumėte redaguoti šablono teksto stilius</a:t>
            </a:r>
          </a:p>
        </p:txBody>
      </p:sp>
      <p:sp>
        <p:nvSpPr>
          <p:cNvPr id="4" name="Datos vietos rezervavimo ženklas 3">
            <a:extLst>
              <a:ext uri="{FF2B5EF4-FFF2-40B4-BE49-F238E27FC236}">
                <a16:creationId xmlns:a16="http://schemas.microsoft.com/office/drawing/2014/main" id="{C6753B6C-A710-1AE6-9A7B-04C420D10F79}"/>
              </a:ext>
            </a:extLst>
          </p:cNvPr>
          <p:cNvSpPr>
            <a:spLocks noGrp="1"/>
          </p:cNvSpPr>
          <p:nvPr>
            <p:ph type="dt" sz="half" idx="10"/>
          </p:nvPr>
        </p:nvSpPr>
        <p:spPr/>
        <p:txBody>
          <a:bodyPr/>
          <a:lstStyle/>
          <a:p>
            <a:fld id="{12DEA5A8-F53D-4631-B41A-D8F36BF9F85C}" type="datetimeFigureOut">
              <a:rPr lang="lt-LT" smtClean="0"/>
              <a:t>2025-12-31</a:t>
            </a:fld>
            <a:endParaRPr lang="lt-LT"/>
          </a:p>
        </p:txBody>
      </p:sp>
      <p:sp>
        <p:nvSpPr>
          <p:cNvPr id="5" name="Poraštės vietos rezervavimo ženklas 4">
            <a:extLst>
              <a:ext uri="{FF2B5EF4-FFF2-40B4-BE49-F238E27FC236}">
                <a16:creationId xmlns:a16="http://schemas.microsoft.com/office/drawing/2014/main" id="{8C58E0F2-7B00-9F6A-9CCA-E5FFA41C1900}"/>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A8C88463-0F57-F9F2-4C63-B1F9C6480A10}"/>
              </a:ext>
            </a:extLst>
          </p:cNvPr>
          <p:cNvSpPr>
            <a:spLocks noGrp="1"/>
          </p:cNvSpPr>
          <p:nvPr>
            <p:ph type="sldNum" sz="quarter" idx="12"/>
          </p:nvPr>
        </p:nvSpPr>
        <p:spPr/>
        <p:txBody>
          <a:bodyPr/>
          <a:lstStyle/>
          <a:p>
            <a:fld id="{595C0A7D-C283-4F48-9DCE-4F3EA68135AA}" type="slidenum">
              <a:rPr lang="lt-LT" smtClean="0"/>
              <a:t>‹#›</a:t>
            </a:fld>
            <a:endParaRPr lang="lt-LT"/>
          </a:p>
        </p:txBody>
      </p:sp>
    </p:spTree>
    <p:extLst>
      <p:ext uri="{BB962C8B-B14F-4D97-AF65-F5344CB8AC3E}">
        <p14:creationId xmlns:p14="http://schemas.microsoft.com/office/powerpoint/2010/main" val="723570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C6D876D-2476-5EB2-5C19-B81467C5EB95}"/>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238514D2-E06D-B7C0-B5EB-670F0FE78A6C}"/>
              </a:ext>
            </a:extLst>
          </p:cNvPr>
          <p:cNvSpPr>
            <a:spLocks noGrp="1"/>
          </p:cNvSpPr>
          <p:nvPr>
            <p:ph sz="half" idx="1"/>
          </p:nvPr>
        </p:nvSpPr>
        <p:spPr>
          <a:xfrm>
            <a:off x="838200" y="1825625"/>
            <a:ext cx="51562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a:extLst>
              <a:ext uri="{FF2B5EF4-FFF2-40B4-BE49-F238E27FC236}">
                <a16:creationId xmlns:a16="http://schemas.microsoft.com/office/drawing/2014/main" id="{200BB344-2507-66E0-FF9B-B3D86152C64B}"/>
              </a:ext>
            </a:extLst>
          </p:cNvPr>
          <p:cNvSpPr>
            <a:spLocks noGrp="1"/>
          </p:cNvSpPr>
          <p:nvPr>
            <p:ph sz="half" idx="2"/>
          </p:nvPr>
        </p:nvSpPr>
        <p:spPr>
          <a:xfrm>
            <a:off x="6197600" y="1825625"/>
            <a:ext cx="51562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a:extLst>
              <a:ext uri="{FF2B5EF4-FFF2-40B4-BE49-F238E27FC236}">
                <a16:creationId xmlns:a16="http://schemas.microsoft.com/office/drawing/2014/main" id="{64512DE1-57A0-4741-C458-23713E97FEA8}"/>
              </a:ext>
            </a:extLst>
          </p:cNvPr>
          <p:cNvSpPr>
            <a:spLocks noGrp="1"/>
          </p:cNvSpPr>
          <p:nvPr>
            <p:ph type="dt" sz="half" idx="10"/>
          </p:nvPr>
        </p:nvSpPr>
        <p:spPr/>
        <p:txBody>
          <a:bodyPr/>
          <a:lstStyle/>
          <a:p>
            <a:fld id="{12DEA5A8-F53D-4631-B41A-D8F36BF9F85C}" type="datetimeFigureOut">
              <a:rPr lang="lt-LT" smtClean="0"/>
              <a:t>2025-12-31</a:t>
            </a:fld>
            <a:endParaRPr lang="lt-LT"/>
          </a:p>
        </p:txBody>
      </p:sp>
      <p:sp>
        <p:nvSpPr>
          <p:cNvPr id="6" name="Poraštės vietos rezervavimo ženklas 5">
            <a:extLst>
              <a:ext uri="{FF2B5EF4-FFF2-40B4-BE49-F238E27FC236}">
                <a16:creationId xmlns:a16="http://schemas.microsoft.com/office/drawing/2014/main" id="{00CF03B7-6EF4-6D2D-922C-242982FAC5E5}"/>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F6AB2F44-B14F-655B-C168-0B5F0BBDC539}"/>
              </a:ext>
            </a:extLst>
          </p:cNvPr>
          <p:cNvSpPr>
            <a:spLocks noGrp="1"/>
          </p:cNvSpPr>
          <p:nvPr>
            <p:ph type="sldNum" sz="quarter" idx="12"/>
          </p:nvPr>
        </p:nvSpPr>
        <p:spPr/>
        <p:txBody>
          <a:bodyPr/>
          <a:lstStyle/>
          <a:p>
            <a:fld id="{595C0A7D-C283-4F48-9DCE-4F3EA68135AA}" type="slidenum">
              <a:rPr lang="lt-LT" smtClean="0"/>
              <a:t>‹#›</a:t>
            </a:fld>
            <a:endParaRPr lang="lt-LT"/>
          </a:p>
        </p:txBody>
      </p:sp>
    </p:spTree>
    <p:extLst>
      <p:ext uri="{BB962C8B-B14F-4D97-AF65-F5344CB8AC3E}">
        <p14:creationId xmlns:p14="http://schemas.microsoft.com/office/powerpoint/2010/main" val="4274310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BFC7393-08D4-9C0D-D2F2-1DD31627C2DD}"/>
              </a:ext>
            </a:extLst>
          </p:cNvPr>
          <p:cNvSpPr>
            <a:spLocks noGrp="1"/>
          </p:cNvSpPr>
          <p:nvPr>
            <p:ph type="title"/>
          </p:nvPr>
        </p:nvSpPr>
        <p:spPr>
          <a:xfrm>
            <a:off x="840317" y="365126"/>
            <a:ext cx="10515600" cy="1325563"/>
          </a:xfrm>
        </p:spPr>
        <p:txBody>
          <a:bodyPr/>
          <a:lstStyle/>
          <a:p>
            <a:r>
              <a:rPr lang="lt-LT"/>
              <a:t>Spustelėję redaguokite stilių</a:t>
            </a:r>
          </a:p>
        </p:txBody>
      </p:sp>
      <p:sp>
        <p:nvSpPr>
          <p:cNvPr id="3" name="Teksto vietos rezervavimo ženklas 2">
            <a:extLst>
              <a:ext uri="{FF2B5EF4-FFF2-40B4-BE49-F238E27FC236}">
                <a16:creationId xmlns:a16="http://schemas.microsoft.com/office/drawing/2014/main" id="{C29ACFB1-DDF2-3BA7-BF25-9861E4159E22}"/>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Turinio vietos rezervavimo ženklas 3">
            <a:extLst>
              <a:ext uri="{FF2B5EF4-FFF2-40B4-BE49-F238E27FC236}">
                <a16:creationId xmlns:a16="http://schemas.microsoft.com/office/drawing/2014/main" id="{B7865846-E311-54FC-00E5-9DCAC2CDAF04}"/>
              </a:ext>
            </a:extLst>
          </p:cNvPr>
          <p:cNvSpPr>
            <a:spLocks noGrp="1"/>
          </p:cNvSpPr>
          <p:nvPr>
            <p:ph sz="half" idx="2"/>
          </p:nvPr>
        </p:nvSpPr>
        <p:spPr>
          <a:xfrm>
            <a:off x="840318" y="2505075"/>
            <a:ext cx="5158316"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a:extLst>
              <a:ext uri="{FF2B5EF4-FFF2-40B4-BE49-F238E27FC236}">
                <a16:creationId xmlns:a16="http://schemas.microsoft.com/office/drawing/2014/main" id="{D7EF7985-3DA4-1995-AF8E-3757F9DAA193}"/>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Turinio vietos rezervavimo ženklas 5">
            <a:extLst>
              <a:ext uri="{FF2B5EF4-FFF2-40B4-BE49-F238E27FC236}">
                <a16:creationId xmlns:a16="http://schemas.microsoft.com/office/drawing/2014/main" id="{C1CE5F05-5262-9D03-729D-44DD8868B526}"/>
              </a:ext>
            </a:extLst>
          </p:cNvPr>
          <p:cNvSpPr>
            <a:spLocks noGrp="1"/>
          </p:cNvSpPr>
          <p:nvPr>
            <p:ph sz="quarter" idx="4"/>
          </p:nvPr>
        </p:nvSpPr>
        <p:spPr>
          <a:xfrm>
            <a:off x="6172200" y="2505075"/>
            <a:ext cx="5183717"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a:extLst>
              <a:ext uri="{FF2B5EF4-FFF2-40B4-BE49-F238E27FC236}">
                <a16:creationId xmlns:a16="http://schemas.microsoft.com/office/drawing/2014/main" id="{229EA93D-F1C2-A0FD-F525-21A9E5C496B9}"/>
              </a:ext>
            </a:extLst>
          </p:cNvPr>
          <p:cNvSpPr>
            <a:spLocks noGrp="1"/>
          </p:cNvSpPr>
          <p:nvPr>
            <p:ph type="dt" sz="half" idx="10"/>
          </p:nvPr>
        </p:nvSpPr>
        <p:spPr/>
        <p:txBody>
          <a:bodyPr/>
          <a:lstStyle/>
          <a:p>
            <a:fld id="{12DEA5A8-F53D-4631-B41A-D8F36BF9F85C}" type="datetimeFigureOut">
              <a:rPr lang="lt-LT" smtClean="0"/>
              <a:t>2025-12-31</a:t>
            </a:fld>
            <a:endParaRPr lang="lt-LT"/>
          </a:p>
        </p:txBody>
      </p:sp>
      <p:sp>
        <p:nvSpPr>
          <p:cNvPr id="8" name="Poraštės vietos rezervavimo ženklas 7">
            <a:extLst>
              <a:ext uri="{FF2B5EF4-FFF2-40B4-BE49-F238E27FC236}">
                <a16:creationId xmlns:a16="http://schemas.microsoft.com/office/drawing/2014/main" id="{B8E7D4E2-15AB-BB0A-18D1-A84FCF6D5FA8}"/>
              </a:ext>
            </a:extLst>
          </p:cNvPr>
          <p:cNvSpPr>
            <a:spLocks noGrp="1"/>
          </p:cNvSpPr>
          <p:nvPr>
            <p:ph type="ftr" sz="quarter" idx="11"/>
          </p:nvPr>
        </p:nvSpPr>
        <p:spPr/>
        <p:txBody>
          <a:bodyPr/>
          <a:lstStyle/>
          <a:p>
            <a:endParaRPr lang="lt-LT"/>
          </a:p>
        </p:txBody>
      </p:sp>
      <p:sp>
        <p:nvSpPr>
          <p:cNvPr id="9" name="Skaidrės numerio vietos rezervavimo ženklas 8">
            <a:extLst>
              <a:ext uri="{FF2B5EF4-FFF2-40B4-BE49-F238E27FC236}">
                <a16:creationId xmlns:a16="http://schemas.microsoft.com/office/drawing/2014/main" id="{273E28F1-BC39-39F3-9452-FEF579767EB0}"/>
              </a:ext>
            </a:extLst>
          </p:cNvPr>
          <p:cNvSpPr>
            <a:spLocks noGrp="1"/>
          </p:cNvSpPr>
          <p:nvPr>
            <p:ph type="sldNum" sz="quarter" idx="12"/>
          </p:nvPr>
        </p:nvSpPr>
        <p:spPr/>
        <p:txBody>
          <a:bodyPr/>
          <a:lstStyle/>
          <a:p>
            <a:fld id="{595C0A7D-C283-4F48-9DCE-4F3EA68135AA}" type="slidenum">
              <a:rPr lang="lt-LT" smtClean="0"/>
              <a:t>‹#›</a:t>
            </a:fld>
            <a:endParaRPr lang="lt-LT"/>
          </a:p>
        </p:txBody>
      </p:sp>
    </p:spTree>
    <p:extLst>
      <p:ext uri="{BB962C8B-B14F-4D97-AF65-F5344CB8AC3E}">
        <p14:creationId xmlns:p14="http://schemas.microsoft.com/office/powerpoint/2010/main" val="10304900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67C15A9-F354-BFA6-C47E-E4D501C226E7}"/>
              </a:ext>
            </a:extLst>
          </p:cNvPr>
          <p:cNvSpPr>
            <a:spLocks noGrp="1"/>
          </p:cNvSpPr>
          <p:nvPr>
            <p:ph type="title"/>
          </p:nvPr>
        </p:nvSpPr>
        <p:spPr/>
        <p:txBody>
          <a:bodyPr/>
          <a:lstStyle/>
          <a:p>
            <a:r>
              <a:rPr lang="lt-LT"/>
              <a:t>Spustelėję redaguokite stilių</a:t>
            </a:r>
          </a:p>
        </p:txBody>
      </p:sp>
      <p:sp>
        <p:nvSpPr>
          <p:cNvPr id="3" name="Datos vietos rezervavimo ženklas 2">
            <a:extLst>
              <a:ext uri="{FF2B5EF4-FFF2-40B4-BE49-F238E27FC236}">
                <a16:creationId xmlns:a16="http://schemas.microsoft.com/office/drawing/2014/main" id="{62C6503C-BB58-9FF0-8DCF-5BE2AD2DAA8E}"/>
              </a:ext>
            </a:extLst>
          </p:cNvPr>
          <p:cNvSpPr>
            <a:spLocks noGrp="1"/>
          </p:cNvSpPr>
          <p:nvPr>
            <p:ph type="dt" sz="half" idx="10"/>
          </p:nvPr>
        </p:nvSpPr>
        <p:spPr/>
        <p:txBody>
          <a:bodyPr/>
          <a:lstStyle/>
          <a:p>
            <a:fld id="{12DEA5A8-F53D-4631-B41A-D8F36BF9F85C}" type="datetimeFigureOut">
              <a:rPr lang="lt-LT" smtClean="0"/>
              <a:t>2025-12-31</a:t>
            </a:fld>
            <a:endParaRPr lang="lt-LT"/>
          </a:p>
        </p:txBody>
      </p:sp>
      <p:sp>
        <p:nvSpPr>
          <p:cNvPr id="4" name="Poraštės vietos rezervavimo ženklas 3">
            <a:extLst>
              <a:ext uri="{FF2B5EF4-FFF2-40B4-BE49-F238E27FC236}">
                <a16:creationId xmlns:a16="http://schemas.microsoft.com/office/drawing/2014/main" id="{82FA412A-2FB6-8A30-54F3-03620702FD5D}"/>
              </a:ext>
            </a:extLst>
          </p:cNvPr>
          <p:cNvSpPr>
            <a:spLocks noGrp="1"/>
          </p:cNvSpPr>
          <p:nvPr>
            <p:ph type="ftr" sz="quarter" idx="11"/>
          </p:nvPr>
        </p:nvSpPr>
        <p:spPr/>
        <p:txBody>
          <a:bodyPr/>
          <a:lstStyle/>
          <a:p>
            <a:endParaRPr lang="lt-LT"/>
          </a:p>
        </p:txBody>
      </p:sp>
      <p:sp>
        <p:nvSpPr>
          <p:cNvPr id="5" name="Skaidrės numerio vietos rezervavimo ženklas 4">
            <a:extLst>
              <a:ext uri="{FF2B5EF4-FFF2-40B4-BE49-F238E27FC236}">
                <a16:creationId xmlns:a16="http://schemas.microsoft.com/office/drawing/2014/main" id="{C51EB69A-A401-213E-D577-94A5D63DF877}"/>
              </a:ext>
            </a:extLst>
          </p:cNvPr>
          <p:cNvSpPr>
            <a:spLocks noGrp="1"/>
          </p:cNvSpPr>
          <p:nvPr>
            <p:ph type="sldNum" sz="quarter" idx="12"/>
          </p:nvPr>
        </p:nvSpPr>
        <p:spPr/>
        <p:txBody>
          <a:bodyPr/>
          <a:lstStyle/>
          <a:p>
            <a:fld id="{595C0A7D-C283-4F48-9DCE-4F3EA68135AA}" type="slidenum">
              <a:rPr lang="lt-LT" smtClean="0"/>
              <a:t>‹#›</a:t>
            </a:fld>
            <a:endParaRPr lang="lt-LT"/>
          </a:p>
        </p:txBody>
      </p:sp>
    </p:spTree>
    <p:extLst>
      <p:ext uri="{BB962C8B-B14F-4D97-AF65-F5344CB8AC3E}">
        <p14:creationId xmlns:p14="http://schemas.microsoft.com/office/powerpoint/2010/main" val="13089940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id="{382B126A-C725-4252-5F1F-018A11B67CEE}"/>
              </a:ext>
            </a:extLst>
          </p:cNvPr>
          <p:cNvSpPr>
            <a:spLocks noGrp="1"/>
          </p:cNvSpPr>
          <p:nvPr>
            <p:ph type="dt" sz="half" idx="10"/>
          </p:nvPr>
        </p:nvSpPr>
        <p:spPr/>
        <p:txBody>
          <a:bodyPr/>
          <a:lstStyle/>
          <a:p>
            <a:fld id="{12DEA5A8-F53D-4631-B41A-D8F36BF9F85C}" type="datetimeFigureOut">
              <a:rPr lang="lt-LT" smtClean="0"/>
              <a:t>2025-12-31</a:t>
            </a:fld>
            <a:endParaRPr lang="lt-LT"/>
          </a:p>
        </p:txBody>
      </p:sp>
      <p:sp>
        <p:nvSpPr>
          <p:cNvPr id="3" name="Poraštės vietos rezervavimo ženklas 2">
            <a:extLst>
              <a:ext uri="{FF2B5EF4-FFF2-40B4-BE49-F238E27FC236}">
                <a16:creationId xmlns:a16="http://schemas.microsoft.com/office/drawing/2014/main" id="{5C8E25AD-F9C6-6E38-011C-7F3D3FAA04B3}"/>
              </a:ext>
            </a:extLst>
          </p:cNvPr>
          <p:cNvSpPr>
            <a:spLocks noGrp="1"/>
          </p:cNvSpPr>
          <p:nvPr>
            <p:ph type="ftr" sz="quarter" idx="1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DBA0D55B-A693-5E4F-4ECE-4B9EE66B3590}"/>
              </a:ext>
            </a:extLst>
          </p:cNvPr>
          <p:cNvSpPr>
            <a:spLocks noGrp="1"/>
          </p:cNvSpPr>
          <p:nvPr>
            <p:ph type="sldNum" sz="quarter" idx="12"/>
          </p:nvPr>
        </p:nvSpPr>
        <p:spPr/>
        <p:txBody>
          <a:bodyPr/>
          <a:lstStyle/>
          <a:p>
            <a:fld id="{595C0A7D-C283-4F48-9DCE-4F3EA68135AA}" type="slidenum">
              <a:rPr lang="lt-LT" smtClean="0"/>
              <a:t>‹#›</a:t>
            </a:fld>
            <a:endParaRPr lang="lt-LT"/>
          </a:p>
        </p:txBody>
      </p:sp>
    </p:spTree>
    <p:extLst>
      <p:ext uri="{BB962C8B-B14F-4D97-AF65-F5344CB8AC3E}">
        <p14:creationId xmlns:p14="http://schemas.microsoft.com/office/powerpoint/2010/main" val="1950040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0E84B85-7F5A-FA26-76B5-24A1BFE66838}"/>
              </a:ext>
            </a:extLst>
          </p:cNvPr>
          <p:cNvSpPr>
            <a:spLocks noGrp="1"/>
          </p:cNvSpPr>
          <p:nvPr>
            <p:ph type="title"/>
          </p:nvPr>
        </p:nvSpPr>
        <p:spPr>
          <a:xfrm>
            <a:off x="840318" y="457200"/>
            <a:ext cx="3932767" cy="1600200"/>
          </a:xfrm>
        </p:spPr>
        <p:txBody>
          <a:bodyPr anchor="b"/>
          <a:lstStyle>
            <a:lvl1pPr>
              <a:defRPr sz="3200"/>
            </a:lvl1pPr>
          </a:lstStyle>
          <a:p>
            <a:r>
              <a:rPr lang="lt-LT"/>
              <a:t>Spustelėję redaguokite stilių</a:t>
            </a:r>
          </a:p>
        </p:txBody>
      </p:sp>
      <p:sp>
        <p:nvSpPr>
          <p:cNvPr id="3" name="Turinio vietos rezervavimo ženklas 2">
            <a:extLst>
              <a:ext uri="{FF2B5EF4-FFF2-40B4-BE49-F238E27FC236}">
                <a16:creationId xmlns:a16="http://schemas.microsoft.com/office/drawing/2014/main" id="{59A85579-405A-2151-1B2B-A255929E68A0}"/>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a:extLst>
              <a:ext uri="{FF2B5EF4-FFF2-40B4-BE49-F238E27FC236}">
                <a16:creationId xmlns:a16="http://schemas.microsoft.com/office/drawing/2014/main" id="{299CE305-CDD8-0712-A487-A2C356DA3E50}"/>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B7AD3D9A-FBBA-86B1-F201-34F86107D18A}"/>
              </a:ext>
            </a:extLst>
          </p:cNvPr>
          <p:cNvSpPr>
            <a:spLocks noGrp="1"/>
          </p:cNvSpPr>
          <p:nvPr>
            <p:ph type="dt" sz="half" idx="10"/>
          </p:nvPr>
        </p:nvSpPr>
        <p:spPr/>
        <p:txBody>
          <a:bodyPr/>
          <a:lstStyle/>
          <a:p>
            <a:fld id="{12DEA5A8-F53D-4631-B41A-D8F36BF9F85C}" type="datetimeFigureOut">
              <a:rPr lang="lt-LT" smtClean="0"/>
              <a:t>2025-12-31</a:t>
            </a:fld>
            <a:endParaRPr lang="lt-LT"/>
          </a:p>
        </p:txBody>
      </p:sp>
      <p:sp>
        <p:nvSpPr>
          <p:cNvPr id="6" name="Poraštės vietos rezervavimo ženklas 5">
            <a:extLst>
              <a:ext uri="{FF2B5EF4-FFF2-40B4-BE49-F238E27FC236}">
                <a16:creationId xmlns:a16="http://schemas.microsoft.com/office/drawing/2014/main" id="{8EF836DB-BF40-D326-BCA5-7CCB31DA4E36}"/>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99305311-C017-D378-9AF3-BA04ACEF1FFE}"/>
              </a:ext>
            </a:extLst>
          </p:cNvPr>
          <p:cNvSpPr>
            <a:spLocks noGrp="1"/>
          </p:cNvSpPr>
          <p:nvPr>
            <p:ph type="sldNum" sz="quarter" idx="12"/>
          </p:nvPr>
        </p:nvSpPr>
        <p:spPr/>
        <p:txBody>
          <a:bodyPr/>
          <a:lstStyle/>
          <a:p>
            <a:fld id="{595C0A7D-C283-4F48-9DCE-4F3EA68135AA}" type="slidenum">
              <a:rPr lang="lt-LT" smtClean="0"/>
              <a:t>‹#›</a:t>
            </a:fld>
            <a:endParaRPr lang="lt-LT"/>
          </a:p>
        </p:txBody>
      </p:sp>
    </p:spTree>
    <p:extLst>
      <p:ext uri="{BB962C8B-B14F-4D97-AF65-F5344CB8AC3E}">
        <p14:creationId xmlns:p14="http://schemas.microsoft.com/office/powerpoint/2010/main" val="3185014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idx="1"/>
          </p:nvPr>
        </p:nvSpPr>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10"/>
          </p:nvPr>
        </p:nvSpPr>
        <p:spPr/>
        <p:txBody>
          <a:bodyPr/>
          <a:lstStyle/>
          <a:p>
            <a:fld id="{F67C4900-F42B-4D5F-86FD-276BAA6451F1}" type="datetime1">
              <a:rPr lang="lt-LT" smtClean="0"/>
              <a:t>2025-12-31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F2BAAA4D-86FA-4DBD-A8CC-35E900AD7158}" type="slidenum">
              <a:rPr lang="lt-LT" smtClean="0"/>
              <a:t>‹#›</a:t>
            </a:fld>
            <a:endParaRPr lang="lt-LT"/>
          </a:p>
        </p:txBody>
      </p:sp>
    </p:spTree>
    <p:extLst>
      <p:ext uri="{BB962C8B-B14F-4D97-AF65-F5344CB8AC3E}">
        <p14:creationId xmlns:p14="http://schemas.microsoft.com/office/powerpoint/2010/main" val="36066445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188D22A-2E89-5E3B-88EF-081248DC7D5C}"/>
              </a:ext>
            </a:extLst>
          </p:cNvPr>
          <p:cNvSpPr>
            <a:spLocks noGrp="1"/>
          </p:cNvSpPr>
          <p:nvPr>
            <p:ph type="title"/>
          </p:nvPr>
        </p:nvSpPr>
        <p:spPr>
          <a:xfrm>
            <a:off x="840318" y="457200"/>
            <a:ext cx="3932767" cy="1600200"/>
          </a:xfrm>
        </p:spPr>
        <p:txBody>
          <a:bodyPr anchor="b"/>
          <a:lstStyle>
            <a:lvl1pPr>
              <a:defRPr sz="3200"/>
            </a:lvl1pPr>
          </a:lstStyle>
          <a:p>
            <a:r>
              <a:rPr lang="lt-LT"/>
              <a:t>Spustelėję redaguokite stilių</a:t>
            </a:r>
          </a:p>
        </p:txBody>
      </p:sp>
      <p:sp>
        <p:nvSpPr>
          <p:cNvPr id="3" name="Paveikslėlio vietos rezervavimo ženklas 2">
            <a:extLst>
              <a:ext uri="{FF2B5EF4-FFF2-40B4-BE49-F238E27FC236}">
                <a16:creationId xmlns:a16="http://schemas.microsoft.com/office/drawing/2014/main" id="{537A0097-3C67-A38D-675B-432236B841AD}"/>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a:extLst>
              <a:ext uri="{FF2B5EF4-FFF2-40B4-BE49-F238E27FC236}">
                <a16:creationId xmlns:a16="http://schemas.microsoft.com/office/drawing/2014/main" id="{67F455DB-5509-B9A0-8574-DF37F806383E}"/>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E466F734-42D1-6059-9904-ACFEE792B090}"/>
              </a:ext>
            </a:extLst>
          </p:cNvPr>
          <p:cNvSpPr>
            <a:spLocks noGrp="1"/>
          </p:cNvSpPr>
          <p:nvPr>
            <p:ph type="dt" sz="half" idx="10"/>
          </p:nvPr>
        </p:nvSpPr>
        <p:spPr/>
        <p:txBody>
          <a:bodyPr/>
          <a:lstStyle/>
          <a:p>
            <a:fld id="{12DEA5A8-F53D-4631-B41A-D8F36BF9F85C}" type="datetimeFigureOut">
              <a:rPr lang="lt-LT" smtClean="0"/>
              <a:t>2025-12-31</a:t>
            </a:fld>
            <a:endParaRPr lang="lt-LT"/>
          </a:p>
        </p:txBody>
      </p:sp>
      <p:sp>
        <p:nvSpPr>
          <p:cNvPr id="6" name="Poraštės vietos rezervavimo ženklas 5">
            <a:extLst>
              <a:ext uri="{FF2B5EF4-FFF2-40B4-BE49-F238E27FC236}">
                <a16:creationId xmlns:a16="http://schemas.microsoft.com/office/drawing/2014/main" id="{74465E48-8AF0-8151-179D-B014B35EFD02}"/>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1D11EE60-065E-B1CE-C515-F99F33CEC4FE}"/>
              </a:ext>
            </a:extLst>
          </p:cNvPr>
          <p:cNvSpPr>
            <a:spLocks noGrp="1"/>
          </p:cNvSpPr>
          <p:nvPr>
            <p:ph type="sldNum" sz="quarter" idx="12"/>
          </p:nvPr>
        </p:nvSpPr>
        <p:spPr/>
        <p:txBody>
          <a:bodyPr/>
          <a:lstStyle/>
          <a:p>
            <a:fld id="{595C0A7D-C283-4F48-9DCE-4F3EA68135AA}" type="slidenum">
              <a:rPr lang="lt-LT" smtClean="0"/>
              <a:t>‹#›</a:t>
            </a:fld>
            <a:endParaRPr lang="lt-LT"/>
          </a:p>
        </p:txBody>
      </p:sp>
    </p:spTree>
    <p:extLst>
      <p:ext uri="{BB962C8B-B14F-4D97-AF65-F5344CB8AC3E}">
        <p14:creationId xmlns:p14="http://schemas.microsoft.com/office/powerpoint/2010/main" val="36793947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D9BEA8-EA58-EE6E-F712-FEC33191898C}"/>
              </a:ext>
            </a:extLst>
          </p:cNvPr>
          <p:cNvSpPr>
            <a:spLocks noGrp="1"/>
          </p:cNvSpPr>
          <p:nvPr>
            <p:ph type="title"/>
          </p:nvPr>
        </p:nvSpPr>
        <p:spPr/>
        <p:txBody>
          <a:bodyPr/>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6D47F13E-CBF0-AC85-59C9-98801BBD3706}"/>
              </a:ext>
            </a:extLst>
          </p:cNvPr>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95BA0274-429F-5ABC-DD8D-EFCBECABE1A1}"/>
              </a:ext>
            </a:extLst>
          </p:cNvPr>
          <p:cNvSpPr>
            <a:spLocks noGrp="1"/>
          </p:cNvSpPr>
          <p:nvPr>
            <p:ph type="dt" sz="half" idx="10"/>
          </p:nvPr>
        </p:nvSpPr>
        <p:spPr/>
        <p:txBody>
          <a:bodyPr/>
          <a:lstStyle/>
          <a:p>
            <a:fld id="{12DEA5A8-F53D-4631-B41A-D8F36BF9F85C}" type="datetimeFigureOut">
              <a:rPr lang="lt-LT" smtClean="0"/>
              <a:t>2025-12-31</a:t>
            </a:fld>
            <a:endParaRPr lang="lt-LT"/>
          </a:p>
        </p:txBody>
      </p:sp>
      <p:sp>
        <p:nvSpPr>
          <p:cNvPr id="5" name="Poraštės vietos rezervavimo ženklas 4">
            <a:extLst>
              <a:ext uri="{FF2B5EF4-FFF2-40B4-BE49-F238E27FC236}">
                <a16:creationId xmlns:a16="http://schemas.microsoft.com/office/drawing/2014/main" id="{ED872ABA-11AF-CAEC-9550-845A5D1C4D8C}"/>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1E4CF230-3B19-A8EE-FC5D-AA16BE518A20}"/>
              </a:ext>
            </a:extLst>
          </p:cNvPr>
          <p:cNvSpPr>
            <a:spLocks noGrp="1"/>
          </p:cNvSpPr>
          <p:nvPr>
            <p:ph type="sldNum" sz="quarter" idx="12"/>
          </p:nvPr>
        </p:nvSpPr>
        <p:spPr/>
        <p:txBody>
          <a:bodyPr/>
          <a:lstStyle/>
          <a:p>
            <a:fld id="{595C0A7D-C283-4F48-9DCE-4F3EA68135AA}" type="slidenum">
              <a:rPr lang="lt-LT" smtClean="0"/>
              <a:t>‹#›</a:t>
            </a:fld>
            <a:endParaRPr lang="lt-LT"/>
          </a:p>
        </p:txBody>
      </p:sp>
    </p:spTree>
    <p:extLst>
      <p:ext uri="{BB962C8B-B14F-4D97-AF65-F5344CB8AC3E}">
        <p14:creationId xmlns:p14="http://schemas.microsoft.com/office/powerpoint/2010/main" val="430349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id="{B1E0D0C4-0EE6-6E64-9588-C26FF96857B6}"/>
              </a:ext>
            </a:extLst>
          </p:cNvPr>
          <p:cNvSpPr>
            <a:spLocks noGrp="1"/>
          </p:cNvSpPr>
          <p:nvPr>
            <p:ph type="title" orient="vert"/>
          </p:nvPr>
        </p:nvSpPr>
        <p:spPr>
          <a:xfrm>
            <a:off x="8724901" y="365125"/>
            <a:ext cx="2628900" cy="5811838"/>
          </a:xfrm>
        </p:spPr>
        <p:txBody>
          <a:bodyPr vert="eaVert"/>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46200C09-2F7F-F05C-4FCA-C888E4AA6C0A}"/>
              </a:ext>
            </a:extLst>
          </p:cNvPr>
          <p:cNvSpPr>
            <a:spLocks noGrp="1"/>
          </p:cNvSpPr>
          <p:nvPr>
            <p:ph type="body" orient="vert" idx="1"/>
          </p:nvPr>
        </p:nvSpPr>
        <p:spPr>
          <a:xfrm>
            <a:off x="838201" y="365125"/>
            <a:ext cx="7683500" cy="581183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AE5AF6B5-9CA4-CA8D-EC97-423D21BEA9E2}"/>
              </a:ext>
            </a:extLst>
          </p:cNvPr>
          <p:cNvSpPr>
            <a:spLocks noGrp="1"/>
          </p:cNvSpPr>
          <p:nvPr>
            <p:ph type="dt" sz="half" idx="10"/>
          </p:nvPr>
        </p:nvSpPr>
        <p:spPr/>
        <p:txBody>
          <a:bodyPr/>
          <a:lstStyle/>
          <a:p>
            <a:fld id="{12DEA5A8-F53D-4631-B41A-D8F36BF9F85C}" type="datetimeFigureOut">
              <a:rPr lang="lt-LT" smtClean="0"/>
              <a:t>2025-12-31</a:t>
            </a:fld>
            <a:endParaRPr lang="lt-LT"/>
          </a:p>
        </p:txBody>
      </p:sp>
      <p:sp>
        <p:nvSpPr>
          <p:cNvPr id="5" name="Poraštės vietos rezervavimo ženklas 4">
            <a:extLst>
              <a:ext uri="{FF2B5EF4-FFF2-40B4-BE49-F238E27FC236}">
                <a16:creationId xmlns:a16="http://schemas.microsoft.com/office/drawing/2014/main" id="{960B2ED0-6474-C79A-21B8-204C0D21B551}"/>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33EF0F96-5CA2-81CE-FCCF-F6D7A33BC8CE}"/>
              </a:ext>
            </a:extLst>
          </p:cNvPr>
          <p:cNvSpPr>
            <a:spLocks noGrp="1"/>
          </p:cNvSpPr>
          <p:nvPr>
            <p:ph type="sldNum" sz="quarter" idx="12"/>
          </p:nvPr>
        </p:nvSpPr>
        <p:spPr/>
        <p:txBody>
          <a:bodyPr/>
          <a:lstStyle/>
          <a:p>
            <a:fld id="{595C0A7D-C283-4F48-9DCE-4F3EA68135AA}" type="slidenum">
              <a:rPr lang="lt-LT" smtClean="0"/>
              <a:t>‹#›</a:t>
            </a:fld>
            <a:endParaRPr lang="lt-LT"/>
          </a:p>
        </p:txBody>
      </p:sp>
    </p:spTree>
    <p:extLst>
      <p:ext uri="{BB962C8B-B14F-4D97-AF65-F5344CB8AC3E}">
        <p14:creationId xmlns:p14="http://schemas.microsoft.com/office/powerpoint/2010/main" val="660373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a:t>Spustelėję redag. ruoš. pavad. stilių</a:t>
            </a:r>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Redaguoti šablono teksto stilius</a:t>
            </a:r>
          </a:p>
        </p:txBody>
      </p:sp>
      <p:sp>
        <p:nvSpPr>
          <p:cNvPr id="4" name="Datos vietos rezervavimo ženklas 3"/>
          <p:cNvSpPr>
            <a:spLocks noGrp="1"/>
          </p:cNvSpPr>
          <p:nvPr>
            <p:ph type="dt" sz="half" idx="10"/>
          </p:nvPr>
        </p:nvSpPr>
        <p:spPr/>
        <p:txBody>
          <a:bodyPr/>
          <a:lstStyle/>
          <a:p>
            <a:fld id="{05CEB5AC-022B-47E0-9C68-8706F942C00B}" type="datetime1">
              <a:rPr lang="lt-LT" smtClean="0"/>
              <a:t>2025-12-31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F2BAAA4D-86FA-4DBD-A8CC-35E900AD7158}" type="slidenum">
              <a:rPr lang="lt-LT" smtClean="0"/>
              <a:t>‹#›</a:t>
            </a:fld>
            <a:endParaRPr lang="lt-LT"/>
          </a:p>
        </p:txBody>
      </p:sp>
    </p:spTree>
    <p:extLst>
      <p:ext uri="{BB962C8B-B14F-4D97-AF65-F5344CB8AC3E}">
        <p14:creationId xmlns:p14="http://schemas.microsoft.com/office/powerpoint/2010/main" val="4097867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sz="half" idx="1"/>
          </p:nvPr>
        </p:nvSpPr>
        <p:spPr>
          <a:xfrm>
            <a:off x="838200" y="1825625"/>
            <a:ext cx="5181600" cy="435133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p:cNvSpPr>
            <a:spLocks noGrp="1"/>
          </p:cNvSpPr>
          <p:nvPr>
            <p:ph sz="half" idx="2"/>
          </p:nvPr>
        </p:nvSpPr>
        <p:spPr>
          <a:xfrm>
            <a:off x="6172200" y="1825625"/>
            <a:ext cx="5181600" cy="435133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p:cNvSpPr>
            <a:spLocks noGrp="1"/>
          </p:cNvSpPr>
          <p:nvPr>
            <p:ph type="dt" sz="half" idx="10"/>
          </p:nvPr>
        </p:nvSpPr>
        <p:spPr/>
        <p:txBody>
          <a:bodyPr/>
          <a:lstStyle/>
          <a:p>
            <a:fld id="{CEB2F7D1-EEB5-4D3F-8C5E-7BB4D6529A79}" type="datetime1">
              <a:rPr lang="lt-LT" smtClean="0"/>
              <a:t>2025-12-31</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F2BAAA4D-86FA-4DBD-A8CC-35E900AD7158}" type="slidenum">
              <a:rPr lang="lt-LT" smtClean="0"/>
              <a:t>‹#›</a:t>
            </a:fld>
            <a:endParaRPr lang="lt-LT"/>
          </a:p>
        </p:txBody>
      </p:sp>
    </p:spTree>
    <p:extLst>
      <p:ext uri="{BB962C8B-B14F-4D97-AF65-F5344CB8AC3E}">
        <p14:creationId xmlns:p14="http://schemas.microsoft.com/office/powerpoint/2010/main" val="4264806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a:t>Spustelėję redag. ruoš. pavad. stilių</a:t>
            </a:r>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Redaguoti šablono teksto stilius</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Redaguoti šablono teksto stilius</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p:cNvSpPr>
            <a:spLocks noGrp="1"/>
          </p:cNvSpPr>
          <p:nvPr>
            <p:ph type="dt" sz="half" idx="10"/>
          </p:nvPr>
        </p:nvSpPr>
        <p:spPr/>
        <p:txBody>
          <a:bodyPr/>
          <a:lstStyle/>
          <a:p>
            <a:fld id="{9E7A3B4F-0232-467E-B057-A870586960AD}" type="datetime1">
              <a:rPr lang="lt-LT" smtClean="0"/>
              <a:t>2025-12-31</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F2BAAA4D-86FA-4DBD-A8CC-35E900AD7158}" type="slidenum">
              <a:rPr lang="lt-LT" smtClean="0"/>
              <a:t>‹#›</a:t>
            </a:fld>
            <a:endParaRPr lang="lt-LT"/>
          </a:p>
        </p:txBody>
      </p:sp>
    </p:spTree>
    <p:extLst>
      <p:ext uri="{BB962C8B-B14F-4D97-AF65-F5344CB8AC3E}">
        <p14:creationId xmlns:p14="http://schemas.microsoft.com/office/powerpoint/2010/main" val="3766418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Datos vietos rezervavimo ženklas 2"/>
          <p:cNvSpPr>
            <a:spLocks noGrp="1"/>
          </p:cNvSpPr>
          <p:nvPr>
            <p:ph type="dt" sz="half" idx="10"/>
          </p:nvPr>
        </p:nvSpPr>
        <p:spPr/>
        <p:txBody>
          <a:bodyPr/>
          <a:lstStyle/>
          <a:p>
            <a:fld id="{5769530A-072D-4EB7-8605-E1FAE8DDD521}" type="datetime1">
              <a:rPr lang="lt-LT" smtClean="0"/>
              <a:t>2025-12-31</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F2BAAA4D-86FA-4DBD-A8CC-35E900AD7158}" type="slidenum">
              <a:rPr lang="lt-LT" smtClean="0"/>
              <a:t>‹#›</a:t>
            </a:fld>
            <a:endParaRPr lang="lt-LT"/>
          </a:p>
        </p:txBody>
      </p:sp>
    </p:spTree>
    <p:extLst>
      <p:ext uri="{BB962C8B-B14F-4D97-AF65-F5344CB8AC3E}">
        <p14:creationId xmlns:p14="http://schemas.microsoft.com/office/powerpoint/2010/main" val="214515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263E042D-158C-4CAF-8472-42D3674F12A2}" type="datetime1">
              <a:rPr lang="lt-LT" smtClean="0"/>
              <a:t>2025-12-31</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F2BAAA4D-86FA-4DBD-A8CC-35E900AD7158}" type="slidenum">
              <a:rPr lang="lt-LT" smtClean="0"/>
              <a:t>‹#›</a:t>
            </a:fld>
            <a:endParaRPr lang="lt-LT"/>
          </a:p>
        </p:txBody>
      </p:sp>
    </p:spTree>
    <p:extLst>
      <p:ext uri="{BB962C8B-B14F-4D97-AF65-F5344CB8AC3E}">
        <p14:creationId xmlns:p14="http://schemas.microsoft.com/office/powerpoint/2010/main" val="1974691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Redaguoti šablono teksto stilius</a:t>
            </a:r>
          </a:p>
        </p:txBody>
      </p:sp>
      <p:sp>
        <p:nvSpPr>
          <p:cNvPr id="5" name="Datos vietos rezervavimo ženklas 4"/>
          <p:cNvSpPr>
            <a:spLocks noGrp="1"/>
          </p:cNvSpPr>
          <p:nvPr>
            <p:ph type="dt" sz="half" idx="10"/>
          </p:nvPr>
        </p:nvSpPr>
        <p:spPr/>
        <p:txBody>
          <a:bodyPr/>
          <a:lstStyle/>
          <a:p>
            <a:fld id="{BC21E87B-E70F-4BF3-82EE-1B71411C4014}" type="datetime1">
              <a:rPr lang="lt-LT" smtClean="0"/>
              <a:t>2025-12-31</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F2BAAA4D-86FA-4DBD-A8CC-35E900AD7158}" type="slidenum">
              <a:rPr lang="lt-LT" smtClean="0"/>
              <a:t>‹#›</a:t>
            </a:fld>
            <a:endParaRPr lang="lt-LT"/>
          </a:p>
        </p:txBody>
      </p:sp>
    </p:spTree>
    <p:extLst>
      <p:ext uri="{BB962C8B-B14F-4D97-AF65-F5344CB8AC3E}">
        <p14:creationId xmlns:p14="http://schemas.microsoft.com/office/powerpoint/2010/main" val="668937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Redaguoti šablono teksto stilius</a:t>
            </a:r>
          </a:p>
        </p:txBody>
      </p:sp>
      <p:sp>
        <p:nvSpPr>
          <p:cNvPr id="5" name="Datos vietos rezervavimo ženklas 4"/>
          <p:cNvSpPr>
            <a:spLocks noGrp="1"/>
          </p:cNvSpPr>
          <p:nvPr>
            <p:ph type="dt" sz="half" idx="10"/>
          </p:nvPr>
        </p:nvSpPr>
        <p:spPr/>
        <p:txBody>
          <a:bodyPr/>
          <a:lstStyle/>
          <a:p>
            <a:fld id="{7B871A08-A72C-4953-8FAB-70755BF9D19B}" type="datetime1">
              <a:rPr lang="lt-LT" smtClean="0"/>
              <a:t>2025-12-31</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F2BAAA4D-86FA-4DBD-A8CC-35E900AD7158}" type="slidenum">
              <a:rPr lang="lt-LT" smtClean="0"/>
              <a:t>‹#›</a:t>
            </a:fld>
            <a:endParaRPr lang="lt-LT"/>
          </a:p>
        </p:txBody>
      </p:sp>
    </p:spTree>
    <p:extLst>
      <p:ext uri="{BB962C8B-B14F-4D97-AF65-F5344CB8AC3E}">
        <p14:creationId xmlns:p14="http://schemas.microsoft.com/office/powerpoint/2010/main" val="317663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 ruoš. pavad. stilių</a:t>
            </a:r>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6B9188-447E-4555-A704-3C75DB1BA36B}" type="datetime1">
              <a:rPr lang="lt-LT" smtClean="0"/>
              <a:t>2025-12-31</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BAAA4D-86FA-4DBD-A8CC-35E900AD7158}" type="slidenum">
              <a:rPr lang="lt-LT" smtClean="0"/>
              <a:t>‹#›</a:t>
            </a:fld>
            <a:endParaRPr lang="lt-LT"/>
          </a:p>
        </p:txBody>
      </p:sp>
    </p:spTree>
    <p:extLst>
      <p:ext uri="{BB962C8B-B14F-4D97-AF65-F5344CB8AC3E}">
        <p14:creationId xmlns:p14="http://schemas.microsoft.com/office/powerpoint/2010/main" val="75381106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12643965-03DA-9AD6-0433-F34ADD51B7CE}"/>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lt-LT"/>
              <a:t>Spustelėję redaguokite stilių</a:t>
            </a:r>
          </a:p>
        </p:txBody>
      </p:sp>
      <p:sp>
        <p:nvSpPr>
          <p:cNvPr id="3" name="Teksto vietos rezervavimo ženklas 2">
            <a:extLst>
              <a:ext uri="{FF2B5EF4-FFF2-40B4-BE49-F238E27FC236}">
                <a16:creationId xmlns:a16="http://schemas.microsoft.com/office/drawing/2014/main" id="{3E4EAB96-2A0E-CD73-697C-E768CA7BA9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F90EC664-DB91-D183-D9E6-A2CC8957CAA3}"/>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DEA5A8-F53D-4631-B41A-D8F36BF9F85C}" type="datetimeFigureOut">
              <a:rPr lang="lt-LT" smtClean="0"/>
              <a:t>2025-12-31</a:t>
            </a:fld>
            <a:endParaRPr lang="lt-LT"/>
          </a:p>
        </p:txBody>
      </p:sp>
      <p:sp>
        <p:nvSpPr>
          <p:cNvPr id="5" name="Poraštės vietos rezervavimo ženklas 4">
            <a:extLst>
              <a:ext uri="{FF2B5EF4-FFF2-40B4-BE49-F238E27FC236}">
                <a16:creationId xmlns:a16="http://schemas.microsoft.com/office/drawing/2014/main" id="{05DD8241-3585-22D4-C2A0-3400F975E2A3}"/>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a:extLst>
              <a:ext uri="{FF2B5EF4-FFF2-40B4-BE49-F238E27FC236}">
                <a16:creationId xmlns:a16="http://schemas.microsoft.com/office/drawing/2014/main" id="{6E790358-70DF-4E39-5255-4A5698C9A5F1}"/>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5C0A7D-C283-4F48-9DCE-4F3EA68135AA}" type="slidenum">
              <a:rPr lang="lt-LT" smtClean="0"/>
              <a:t>‹#›</a:t>
            </a:fld>
            <a:endParaRPr lang="lt-LT"/>
          </a:p>
        </p:txBody>
      </p:sp>
    </p:spTree>
    <p:extLst>
      <p:ext uri="{BB962C8B-B14F-4D97-AF65-F5344CB8AC3E}">
        <p14:creationId xmlns:p14="http://schemas.microsoft.com/office/powerpoint/2010/main" val="51340910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image" Target="../media/image2.jpeg"/><Relationship Id="rId1" Type="http://schemas.openxmlformats.org/officeDocument/2006/relationships/slideLayout" Target="../slideLayouts/slideLayout17.xml"/><Relationship Id="rId4" Type="http://schemas.openxmlformats.org/officeDocument/2006/relationships/chart" Target="../charts/chart16.xml"/></Relationships>
</file>

<file path=ppt/slides/_rels/slide1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image" Target="../media/image2.jpeg"/><Relationship Id="rId1" Type="http://schemas.openxmlformats.org/officeDocument/2006/relationships/slideLayout" Target="../slideLayouts/slideLayout17.xml"/><Relationship Id="rId4" Type="http://schemas.openxmlformats.org/officeDocument/2006/relationships/chart" Target="../charts/chart18.xml"/></Relationships>
</file>

<file path=ppt/slides/_rels/slide13.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image" Target="../media/image2.jpeg"/><Relationship Id="rId1" Type="http://schemas.openxmlformats.org/officeDocument/2006/relationships/slideLayout" Target="../slideLayouts/slideLayout17.xml"/><Relationship Id="rId4" Type="http://schemas.openxmlformats.org/officeDocument/2006/relationships/chart" Target="../charts/chart20.xml"/></Relationships>
</file>

<file path=ppt/slides/_rels/slide14.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8" Type="http://schemas.openxmlformats.org/officeDocument/2006/relationships/chart" Target="../charts/chart29.xml"/><Relationship Id="rId3" Type="http://schemas.openxmlformats.org/officeDocument/2006/relationships/chart" Target="../charts/chart24.xml"/><Relationship Id="rId7" Type="http://schemas.openxmlformats.org/officeDocument/2006/relationships/chart" Target="../charts/chart28.xml"/><Relationship Id="rId2" Type="http://schemas.openxmlformats.org/officeDocument/2006/relationships/image" Target="../media/image2.jpeg"/><Relationship Id="rId1" Type="http://schemas.openxmlformats.org/officeDocument/2006/relationships/slideLayout" Target="../slideLayouts/slideLayout17.xml"/><Relationship Id="rId6" Type="http://schemas.openxmlformats.org/officeDocument/2006/relationships/chart" Target="../charts/chart27.xml"/><Relationship Id="rId5" Type="http://schemas.openxmlformats.org/officeDocument/2006/relationships/chart" Target="../charts/chart26.xml"/><Relationship Id="rId4" Type="http://schemas.openxmlformats.org/officeDocument/2006/relationships/chart" Target="../charts/chart25.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image" Target="../media/image2.jpeg"/><Relationship Id="rId1" Type="http://schemas.openxmlformats.org/officeDocument/2006/relationships/slideLayout" Target="../slideLayouts/slideLayout17.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 Id="rId9"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chart" Target="../charts/chart9.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2.jpe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012F998-FCD8-D66A-1602-5E931C61CEA0}"/>
              </a:ext>
            </a:extLst>
          </p:cNvPr>
          <p:cNvSpPr>
            <a:spLocks noGrp="1"/>
          </p:cNvSpPr>
          <p:nvPr>
            <p:ph type="title"/>
          </p:nvPr>
        </p:nvSpPr>
        <p:spPr>
          <a:xfrm>
            <a:off x="655318" y="2780683"/>
            <a:ext cx="10881359" cy="1919504"/>
          </a:xfrm>
        </p:spPr>
        <p:txBody>
          <a:bodyPr>
            <a:noAutofit/>
          </a:bodyPr>
          <a:lstStyle/>
          <a:p>
            <a:pPr algn="ctr"/>
            <a:r>
              <a:rPr lang="lt-LT" sz="3600" b="1" dirty="0">
                <a:solidFill>
                  <a:schemeClr val="accent6">
                    <a:lumMod val="50000"/>
                  </a:schemeClr>
                </a:solidFill>
                <a:latin typeface="Times New Roman" panose="02020603050405020304" pitchFamily="18" charset="0"/>
                <a:cs typeface="Times New Roman" panose="02020603050405020304" pitchFamily="18" charset="0"/>
              </a:rPr>
              <a:t>KOMPENSUOJAMŲJŲ SĄNARIŲ ENDOPROTEZŲ APŽVALGA </a:t>
            </a:r>
            <a:br>
              <a:rPr lang="lt-LT" sz="3600" b="1" dirty="0">
                <a:solidFill>
                  <a:schemeClr val="accent6">
                    <a:lumMod val="50000"/>
                  </a:schemeClr>
                </a:solidFill>
                <a:latin typeface="Times New Roman" panose="02020603050405020304" pitchFamily="18" charset="0"/>
                <a:cs typeface="Times New Roman" panose="02020603050405020304" pitchFamily="18" charset="0"/>
              </a:rPr>
            </a:br>
            <a:r>
              <a:rPr lang="lt-LT" sz="3600" b="1" dirty="0">
                <a:solidFill>
                  <a:schemeClr val="accent6">
                    <a:lumMod val="50000"/>
                  </a:schemeClr>
                </a:solidFill>
                <a:latin typeface="Times New Roman" panose="02020603050405020304" pitchFamily="18" charset="0"/>
                <a:cs typeface="Times New Roman" panose="02020603050405020304" pitchFamily="18" charset="0"/>
              </a:rPr>
              <a:t>2020 </a:t>
            </a:r>
            <a:r>
              <a:rPr lang="lt-LT" sz="3600" b="1" dirty="0">
                <a:solidFill>
                  <a:schemeClr val="accent6">
                    <a:lumMod val="50000"/>
                  </a:schemeClr>
                </a:solidFill>
                <a:latin typeface="Times New Roman" panose="02020603050405020304" pitchFamily="18" charset="0"/>
                <a:cs typeface="Times New Roman" panose="02020603050405020304" pitchFamily="18" charset="0"/>
                <a:sym typeface="Symbol" panose="05050102010706020507" pitchFamily="18" charset="2"/>
              </a:rPr>
              <a:t></a:t>
            </a:r>
            <a:r>
              <a:rPr lang="lt-LT" sz="3600" b="1" dirty="0">
                <a:solidFill>
                  <a:schemeClr val="accent6">
                    <a:lumMod val="50000"/>
                  </a:schemeClr>
                </a:solidFill>
                <a:latin typeface="Times New Roman" panose="02020603050405020304" pitchFamily="18" charset="0"/>
                <a:cs typeface="Times New Roman" panose="02020603050405020304" pitchFamily="18" charset="0"/>
              </a:rPr>
              <a:t> 2024 m.</a:t>
            </a:r>
            <a:br>
              <a:rPr lang="lt-LT" altLang="lt-LT" sz="3600" b="1" dirty="0">
                <a:solidFill>
                  <a:schemeClr val="accent6">
                    <a:lumMod val="50000"/>
                  </a:schemeClr>
                </a:solidFill>
                <a:latin typeface="Times New Roman" panose="02020603050405020304" pitchFamily="18" charset="0"/>
                <a:cs typeface="Times New Roman" panose="02020603050405020304" pitchFamily="18" charset="0"/>
              </a:rPr>
            </a:br>
            <a:r>
              <a:rPr lang="lt-LT" altLang="lt-LT" sz="3600" b="1" dirty="0">
                <a:solidFill>
                  <a:schemeClr val="accent6">
                    <a:lumMod val="50000"/>
                  </a:schemeClr>
                </a:solidFill>
                <a:latin typeface="Times New Roman" panose="02020603050405020304" pitchFamily="18" charset="0"/>
                <a:cs typeface="Times New Roman" panose="02020603050405020304" pitchFamily="18" charset="0"/>
              </a:rPr>
              <a:t>(VLK duomenys)</a:t>
            </a:r>
            <a:endParaRPr lang="lt-LT" sz="3600" dirty="0">
              <a:solidFill>
                <a:schemeClr val="accent6">
                  <a:lumMod val="50000"/>
                </a:schemeClr>
              </a:solidFill>
              <a:latin typeface="Aptos SemiBold" panose="020B0004020202020204" pitchFamily="34" charset="0"/>
            </a:endParaRPr>
          </a:p>
        </p:txBody>
      </p:sp>
      <p:sp>
        <p:nvSpPr>
          <p:cNvPr id="3" name="Skaidrės numerio vietos rezervavimo ženklas 2">
            <a:extLst>
              <a:ext uri="{FF2B5EF4-FFF2-40B4-BE49-F238E27FC236}">
                <a16:creationId xmlns:a16="http://schemas.microsoft.com/office/drawing/2014/main" id="{E2115001-7A5A-1786-E12A-7A98DD63DCD7}"/>
              </a:ext>
            </a:extLst>
          </p:cNvPr>
          <p:cNvSpPr>
            <a:spLocks noGrp="1"/>
          </p:cNvSpPr>
          <p:nvPr>
            <p:ph type="sldNum" sz="quarter" idx="12"/>
          </p:nvPr>
        </p:nvSpPr>
        <p:spPr/>
        <p:txBody>
          <a:bodyPr/>
          <a:lstStyle/>
          <a:p>
            <a:fld id="{F2BAAA4D-86FA-4DBD-A8CC-35E900AD7158}" type="slidenum">
              <a:rPr lang="lt-LT" smtClean="0"/>
              <a:t>1</a:t>
            </a:fld>
            <a:endParaRPr lang="lt-LT"/>
          </a:p>
        </p:txBody>
      </p:sp>
      <p:cxnSp>
        <p:nvCxnSpPr>
          <p:cNvPr id="4" name="Straight Connector 6">
            <a:extLst>
              <a:ext uri="{FF2B5EF4-FFF2-40B4-BE49-F238E27FC236}">
                <a16:creationId xmlns:a16="http://schemas.microsoft.com/office/drawing/2014/main" id="{B4859B38-F573-3808-4515-9A126B7AA352}"/>
              </a:ext>
            </a:extLst>
          </p:cNvPr>
          <p:cNvCxnSpPr/>
          <p:nvPr/>
        </p:nvCxnSpPr>
        <p:spPr>
          <a:xfrm>
            <a:off x="655318" y="4779129"/>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6" name="Paveikslėlis 5" descr="Paveikslėlis, kuriame yra tekstas, Šriftas, logotipas, Grafika&#10;&#10;Automatiškai sugeneruotas aprašymas">
            <a:extLst>
              <a:ext uri="{FF2B5EF4-FFF2-40B4-BE49-F238E27FC236}">
                <a16:creationId xmlns:a16="http://schemas.microsoft.com/office/drawing/2014/main" id="{4C2F4C82-54AD-E932-19E0-60070EEFCDD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85860" y="163640"/>
            <a:ext cx="3620277" cy="1702605"/>
          </a:xfrm>
          <a:prstGeom prst="rect">
            <a:avLst/>
          </a:prstGeom>
        </p:spPr>
      </p:pic>
    </p:spTree>
    <p:extLst>
      <p:ext uri="{BB962C8B-B14F-4D97-AF65-F5344CB8AC3E}">
        <p14:creationId xmlns:p14="http://schemas.microsoft.com/office/powerpoint/2010/main" val="2871295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29A28-FFA0-10F4-0547-1929469D957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F8FC11C-0D25-452E-1257-B1B94485640C}"/>
              </a:ext>
            </a:extLst>
          </p:cNvPr>
          <p:cNvSpPr>
            <a:spLocks noGrp="1"/>
          </p:cNvSpPr>
          <p:nvPr>
            <p:ph type="title"/>
          </p:nvPr>
        </p:nvSpPr>
        <p:spPr>
          <a:xfrm>
            <a:off x="395927" y="217431"/>
            <a:ext cx="11623248" cy="1325563"/>
          </a:xfrm>
        </p:spPr>
        <p:txBody>
          <a:bodyPr>
            <a:normAutofit/>
          </a:bodyPr>
          <a:lstStyle/>
          <a:p>
            <a:r>
              <a:rPr lang="lt-LT" sz="2400" dirty="0">
                <a:solidFill>
                  <a:schemeClr val="accent6">
                    <a:lumMod val="50000"/>
                  </a:schemeClr>
                </a:solidFill>
                <a:latin typeface="Times New Roman" panose="02020603050405020304" pitchFamily="18" charset="0"/>
                <a:cs typeface="Times New Roman" panose="02020603050405020304" pitchFamily="18" charset="0"/>
              </a:rPr>
              <a:t>2024 m. daugiau nei 94 % visų Lietuvoje atliktų endoprotezavimo operacijų buvo klubo ir kelio sąnarių endoprotezavimo operacijos</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8EA8128E-C577-53A0-ECC3-022B80D7B113}"/>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FAB32CFA-07FE-509D-DCA6-A5EEFE44751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AEDD2C14-65B3-740C-492B-61107E194F14}"/>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 name="Diagrama 1">
            <a:extLst>
              <a:ext uri="{FF2B5EF4-FFF2-40B4-BE49-F238E27FC236}">
                <a16:creationId xmlns:a16="http://schemas.microsoft.com/office/drawing/2014/main" id="{2868D407-3D6F-97A2-27F2-7AEA6A071BFD}"/>
              </a:ext>
            </a:extLst>
          </p:cNvPr>
          <p:cNvGraphicFramePr>
            <a:graphicFrameLocks/>
          </p:cNvGraphicFramePr>
          <p:nvPr>
            <p:extLst>
              <p:ext uri="{D42A27DB-BD31-4B8C-83A1-F6EECF244321}">
                <p14:modId xmlns:p14="http://schemas.microsoft.com/office/powerpoint/2010/main" val="380652117"/>
              </p:ext>
            </p:extLst>
          </p:nvPr>
        </p:nvGraphicFramePr>
        <p:xfrm>
          <a:off x="772998" y="1542994"/>
          <a:ext cx="11246177" cy="523292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87141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A6664-43DD-78D5-9C74-699AA0A1919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64BAF1E-4984-2CC3-4089-2EA2C139E116}"/>
              </a:ext>
            </a:extLst>
          </p:cNvPr>
          <p:cNvSpPr>
            <a:spLocks noGrp="1"/>
          </p:cNvSpPr>
          <p:nvPr>
            <p:ph type="title"/>
          </p:nvPr>
        </p:nvSpPr>
        <p:spPr>
          <a:xfrm>
            <a:off x="311085" y="217431"/>
            <a:ext cx="11613822" cy="1325563"/>
          </a:xfrm>
        </p:spPr>
        <p:txBody>
          <a:bodyPr>
            <a:noAutofit/>
          </a:bodyPr>
          <a:lstStyle/>
          <a:p>
            <a:r>
              <a:rPr lang="lt-LT" sz="2100" dirty="0">
                <a:solidFill>
                  <a:schemeClr val="accent6">
                    <a:lumMod val="50000"/>
                  </a:schemeClr>
                </a:solidFill>
                <a:latin typeface="Times New Roman" panose="02020603050405020304" pitchFamily="18" charset="0"/>
                <a:cs typeface="Times New Roman" panose="02020603050405020304" pitchFamily="18" charset="0"/>
              </a:rPr>
              <a:t>2024 m. atliekant pirmines KLUBO sąnario endoprotezavimo operacijas implantuoti cementinio ir mechaninio tvirtinimo sąnarių </a:t>
            </a:r>
            <a:r>
              <a:rPr lang="lt-LT" sz="2100" dirty="0" err="1">
                <a:solidFill>
                  <a:schemeClr val="accent6">
                    <a:lumMod val="50000"/>
                  </a:schemeClr>
                </a:solidFill>
                <a:latin typeface="Times New Roman" panose="02020603050405020304" pitchFamily="18" charset="0"/>
                <a:cs typeface="Times New Roman" panose="02020603050405020304" pitchFamily="18" charset="0"/>
              </a:rPr>
              <a:t>endoprotezai</a:t>
            </a:r>
            <a:r>
              <a:rPr lang="lt-LT" sz="2100" dirty="0">
                <a:solidFill>
                  <a:schemeClr val="accent6">
                    <a:lumMod val="50000"/>
                  </a:schemeClr>
                </a:solidFill>
                <a:latin typeface="Times New Roman" panose="02020603050405020304" pitchFamily="18" charset="0"/>
                <a:cs typeface="Times New Roman" panose="02020603050405020304" pitchFamily="18" charset="0"/>
              </a:rPr>
              <a:t> pasiskirsto tolygiai ir sudaro 95 %, KELIO sąnario endoprotezavimo operacijų metu 99 % naudojami cementinio tvirtinimo sąnarių </a:t>
            </a:r>
            <a:r>
              <a:rPr lang="lt-LT" sz="2100" dirty="0" err="1">
                <a:solidFill>
                  <a:schemeClr val="accent6">
                    <a:lumMod val="50000"/>
                  </a:schemeClr>
                </a:solidFill>
                <a:latin typeface="Times New Roman" panose="02020603050405020304" pitchFamily="18" charset="0"/>
                <a:cs typeface="Times New Roman" panose="02020603050405020304" pitchFamily="18" charset="0"/>
              </a:rPr>
              <a:t>endoprotezai</a:t>
            </a:r>
            <a:endParaRPr lang="en-GB" sz="2100" dirty="0">
              <a:solidFill>
                <a:schemeClr val="accent6">
                  <a:lumMod val="50000"/>
                </a:schemeClr>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4304D1FB-DF69-CEFF-2C7C-41BA4E7DCF91}"/>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602312A2-867F-1CF1-68B2-FD378DB0629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EFF0616D-03CA-ADA8-5C55-9C5863D8D22F}"/>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Diagrama 4">
            <a:extLst>
              <a:ext uri="{FF2B5EF4-FFF2-40B4-BE49-F238E27FC236}">
                <a16:creationId xmlns:a16="http://schemas.microsoft.com/office/drawing/2014/main" id="{4846ECFF-16F8-5144-8D1E-AB58D227E78A}"/>
              </a:ext>
            </a:extLst>
          </p:cNvPr>
          <p:cNvGraphicFramePr>
            <a:graphicFrameLocks/>
          </p:cNvGraphicFramePr>
          <p:nvPr>
            <p:extLst>
              <p:ext uri="{D42A27DB-BD31-4B8C-83A1-F6EECF244321}">
                <p14:modId xmlns:p14="http://schemas.microsoft.com/office/powerpoint/2010/main" val="2146103252"/>
              </p:ext>
            </p:extLst>
          </p:nvPr>
        </p:nvGraphicFramePr>
        <p:xfrm>
          <a:off x="311085" y="1907380"/>
          <a:ext cx="6155703" cy="440915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Diagrama 5">
            <a:extLst>
              <a:ext uri="{FF2B5EF4-FFF2-40B4-BE49-F238E27FC236}">
                <a16:creationId xmlns:a16="http://schemas.microsoft.com/office/drawing/2014/main" id="{0A44364B-9952-41C9-B01D-361D85C16E8B}"/>
              </a:ext>
            </a:extLst>
          </p:cNvPr>
          <p:cNvGraphicFramePr>
            <a:graphicFrameLocks/>
          </p:cNvGraphicFramePr>
          <p:nvPr>
            <p:extLst>
              <p:ext uri="{D42A27DB-BD31-4B8C-83A1-F6EECF244321}">
                <p14:modId xmlns:p14="http://schemas.microsoft.com/office/powerpoint/2010/main" val="1672791147"/>
              </p:ext>
            </p:extLst>
          </p:nvPr>
        </p:nvGraphicFramePr>
        <p:xfrm>
          <a:off x="6636470" y="1844558"/>
          <a:ext cx="5456106" cy="440915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14898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F9403-9CD4-4FD1-6B84-30B928246CE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AFFCFA4-3F41-3AFD-A8B0-B25172E09878}"/>
              </a:ext>
            </a:extLst>
          </p:cNvPr>
          <p:cNvSpPr>
            <a:spLocks noGrp="1"/>
          </p:cNvSpPr>
          <p:nvPr>
            <p:ph type="title"/>
          </p:nvPr>
        </p:nvSpPr>
        <p:spPr>
          <a:xfrm>
            <a:off x="443061" y="153506"/>
            <a:ext cx="11419826" cy="1325563"/>
          </a:xfrm>
        </p:spPr>
        <p:txBody>
          <a:bodyPr>
            <a:normAutofit/>
          </a:bodyPr>
          <a:lstStyle/>
          <a:p>
            <a:r>
              <a:rPr lang="lt-LT" sz="2100" dirty="0">
                <a:solidFill>
                  <a:schemeClr val="accent6">
                    <a:lumMod val="50000"/>
                  </a:schemeClr>
                </a:solidFill>
                <a:latin typeface="Times New Roman" panose="02020603050405020304" pitchFamily="18" charset="0"/>
                <a:cs typeface="Times New Roman" panose="02020603050405020304" pitchFamily="18" charset="0"/>
              </a:rPr>
              <a:t>Daugiausia pirminėse KLUBO endoprotezavimo operacijose implantuojami mechaniniai „</a:t>
            </a:r>
            <a:r>
              <a:rPr lang="lt-LT" sz="2100" dirty="0" err="1">
                <a:solidFill>
                  <a:schemeClr val="accent6">
                    <a:lumMod val="50000"/>
                  </a:schemeClr>
                </a:solidFill>
                <a:latin typeface="Times New Roman" panose="02020603050405020304" pitchFamily="18" charset="0"/>
                <a:cs typeface="Times New Roman" panose="02020603050405020304" pitchFamily="18" charset="0"/>
              </a:rPr>
              <a:t>Corail</a:t>
            </a:r>
            <a:r>
              <a:rPr lang="lt-LT" sz="2100" dirty="0">
                <a:solidFill>
                  <a:schemeClr val="accent6">
                    <a:lumMod val="50000"/>
                  </a:schemeClr>
                </a:solidFill>
                <a:latin typeface="Times New Roman" panose="02020603050405020304" pitchFamily="18" charset="0"/>
                <a:cs typeface="Times New Roman" panose="02020603050405020304" pitchFamily="18" charset="0"/>
              </a:rPr>
              <a:t>“ sąnarių </a:t>
            </a:r>
            <a:r>
              <a:rPr lang="lt-LT" sz="2100" dirty="0" err="1">
                <a:solidFill>
                  <a:schemeClr val="accent6">
                    <a:lumMod val="50000"/>
                  </a:schemeClr>
                </a:solidFill>
                <a:latin typeface="Times New Roman" panose="02020603050405020304" pitchFamily="18" charset="0"/>
                <a:cs typeface="Times New Roman" panose="02020603050405020304" pitchFamily="18" charset="0"/>
              </a:rPr>
              <a:t>endoprotezai</a:t>
            </a:r>
            <a:r>
              <a:rPr lang="lt-LT" sz="2100" dirty="0">
                <a:solidFill>
                  <a:schemeClr val="accent6">
                    <a:lumMod val="50000"/>
                  </a:schemeClr>
                </a:solidFill>
                <a:latin typeface="Times New Roman" panose="02020603050405020304" pitchFamily="18" charset="0"/>
                <a:cs typeface="Times New Roman" panose="02020603050405020304" pitchFamily="18" charset="0"/>
              </a:rPr>
              <a:t>, kurių procentinė dalis 2024 m. lyginant su 2023 m. išaugo 16 %, taip pat nemažą dalį (16-18 %) sudaro implantuojami Nestandartiniai (sukomplektuoti iš revizinių komponentų) sąnarių </a:t>
            </a:r>
            <a:r>
              <a:rPr lang="lt-LT" sz="2100" dirty="0" err="1">
                <a:solidFill>
                  <a:schemeClr val="accent6">
                    <a:lumMod val="50000"/>
                  </a:schemeClr>
                </a:solidFill>
                <a:latin typeface="Times New Roman" panose="02020603050405020304" pitchFamily="18" charset="0"/>
                <a:cs typeface="Times New Roman" panose="02020603050405020304" pitchFamily="18" charset="0"/>
              </a:rPr>
              <a:t>endoprotezai</a:t>
            </a:r>
            <a:r>
              <a:rPr lang="lt-LT" sz="2100" dirty="0">
                <a:solidFill>
                  <a:schemeClr val="accent6">
                    <a:lumMod val="50000"/>
                  </a:schemeClr>
                </a:solidFill>
                <a:latin typeface="Times New Roman" panose="02020603050405020304" pitchFamily="18" charset="0"/>
                <a:cs typeface="Times New Roman" panose="02020603050405020304" pitchFamily="18" charset="0"/>
              </a:rPr>
              <a:t>.</a:t>
            </a:r>
            <a:endParaRPr lang="en-GB" sz="2100" dirty="0">
              <a:solidFill>
                <a:schemeClr val="accent6">
                  <a:lumMod val="50000"/>
                </a:schemeClr>
              </a:solidFill>
              <a:latin typeface="Aptos SemiBold" panose="020B0004020202020204" pitchFamily="34" charset="0"/>
            </a:endParaRPr>
          </a:p>
        </p:txBody>
      </p:sp>
      <p:cxnSp>
        <p:nvCxnSpPr>
          <p:cNvPr id="7" name="Straight Connector 6">
            <a:extLst>
              <a:ext uri="{FF2B5EF4-FFF2-40B4-BE49-F238E27FC236}">
                <a16:creationId xmlns:a16="http://schemas.microsoft.com/office/drawing/2014/main" id="{EE09093C-584D-E66F-BFA7-A860F9679A52}"/>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49A1E33A-91C2-2989-F332-0FDE2F7ECC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D656C54D-C17B-83E0-2A22-94DEA3D63455}"/>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Diagrama 4">
            <a:extLst>
              <a:ext uri="{FF2B5EF4-FFF2-40B4-BE49-F238E27FC236}">
                <a16:creationId xmlns:a16="http://schemas.microsoft.com/office/drawing/2014/main" id="{69085539-9B80-0AF2-36A9-A2B817B595AB}"/>
              </a:ext>
            </a:extLst>
          </p:cNvPr>
          <p:cNvGraphicFramePr>
            <a:graphicFrameLocks/>
          </p:cNvGraphicFramePr>
          <p:nvPr>
            <p:extLst>
              <p:ext uri="{D42A27DB-BD31-4B8C-83A1-F6EECF244321}">
                <p14:modId xmlns:p14="http://schemas.microsoft.com/office/powerpoint/2010/main" val="3367041362"/>
              </p:ext>
            </p:extLst>
          </p:nvPr>
        </p:nvGraphicFramePr>
        <p:xfrm>
          <a:off x="-1" y="1542994"/>
          <a:ext cx="5854045" cy="523291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Diagrama 5">
            <a:extLst>
              <a:ext uri="{FF2B5EF4-FFF2-40B4-BE49-F238E27FC236}">
                <a16:creationId xmlns:a16="http://schemas.microsoft.com/office/drawing/2014/main" id="{4E83631F-B912-9F1E-0C5E-D896BB3BE28E}"/>
              </a:ext>
            </a:extLst>
          </p:cNvPr>
          <p:cNvGraphicFramePr>
            <a:graphicFrameLocks/>
          </p:cNvGraphicFramePr>
          <p:nvPr>
            <p:extLst>
              <p:ext uri="{D42A27DB-BD31-4B8C-83A1-F6EECF244321}">
                <p14:modId xmlns:p14="http://schemas.microsoft.com/office/powerpoint/2010/main" val="1331237131"/>
              </p:ext>
            </p:extLst>
          </p:nvPr>
        </p:nvGraphicFramePr>
        <p:xfrm>
          <a:off x="5766887" y="1415143"/>
          <a:ext cx="6096000" cy="536076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22061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946A9-C0A5-56AA-2B9A-AF7EE6902D2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5E00E5E-E7F9-8561-F81B-0B4AED803017}"/>
              </a:ext>
            </a:extLst>
          </p:cNvPr>
          <p:cNvSpPr>
            <a:spLocks noGrp="1"/>
          </p:cNvSpPr>
          <p:nvPr>
            <p:ph type="title"/>
          </p:nvPr>
        </p:nvSpPr>
        <p:spPr>
          <a:xfrm>
            <a:off x="377072" y="217431"/>
            <a:ext cx="11642103" cy="1325563"/>
          </a:xfrm>
        </p:spPr>
        <p:txBody>
          <a:bodyPr>
            <a:normAutofit/>
          </a:bodyPr>
          <a:lstStyle/>
          <a:p>
            <a:r>
              <a:rPr lang="lt-LT" sz="2400" dirty="0">
                <a:solidFill>
                  <a:schemeClr val="accent6">
                    <a:lumMod val="50000"/>
                  </a:schemeClr>
                </a:solidFill>
                <a:latin typeface="Times New Roman" panose="02020603050405020304" pitchFamily="18" charset="0"/>
                <a:cs typeface="Times New Roman" panose="02020603050405020304" pitchFamily="18" charset="0"/>
              </a:rPr>
              <a:t>Daugiausia pirminėse KELIO endoprotezavimo operacijose implantuojami gamintojų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Zimmer</a:t>
            </a:r>
            <a:r>
              <a:rPr lang="lt-LT" sz="2400" dirty="0">
                <a:solidFill>
                  <a:schemeClr val="accent6">
                    <a:lumMod val="50000"/>
                  </a:schemeClr>
                </a:solidFill>
                <a:latin typeface="Times New Roman" panose="02020603050405020304" pitchFamily="18" charset="0"/>
                <a:cs typeface="Times New Roman" panose="02020603050405020304" pitchFamily="18" charset="0"/>
              </a:rPr>
              <a:t>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Biomet</a:t>
            </a:r>
            <a:r>
              <a:rPr lang="lt-LT" sz="2400" dirty="0">
                <a:solidFill>
                  <a:schemeClr val="accent6">
                    <a:lumMod val="50000"/>
                  </a:schemeClr>
                </a:solidFill>
                <a:latin typeface="Times New Roman" panose="02020603050405020304" pitchFamily="18" charset="0"/>
                <a:cs typeface="Times New Roman" panose="02020603050405020304" pitchFamily="18" charset="0"/>
              </a:rPr>
              <a:t> (49 % </a:t>
            </a:r>
            <a:r>
              <a:rPr lang="lt-LT" sz="2400" dirty="0">
                <a:solidFill>
                  <a:schemeClr val="accent6">
                    <a:lumMod val="50000"/>
                  </a:schemeClr>
                </a:solidFill>
                <a:latin typeface="Times New Roman" panose="02020603050405020304" pitchFamily="18" charset="0"/>
                <a:cs typeface="Times New Roman" panose="02020603050405020304" pitchFamily="18" charset="0"/>
                <a:sym typeface="Symbol" panose="05050102010706020507" pitchFamily="18" charset="2"/>
              </a:rPr>
              <a:t></a:t>
            </a:r>
            <a:r>
              <a:rPr lang="lt-LT" sz="2400" dirty="0">
                <a:solidFill>
                  <a:schemeClr val="accent6">
                    <a:lumMod val="50000"/>
                  </a:schemeClr>
                </a:solidFill>
                <a:latin typeface="Times New Roman" panose="02020603050405020304" pitchFamily="18" charset="0"/>
                <a:cs typeface="Times New Roman" panose="02020603050405020304" pitchFamily="18" charset="0"/>
              </a:rPr>
              <a:t> 2023 m.  ir 40 % </a:t>
            </a:r>
            <a:r>
              <a:rPr lang="lt-LT" sz="2400" dirty="0">
                <a:solidFill>
                  <a:schemeClr val="accent6">
                    <a:lumMod val="50000"/>
                  </a:schemeClr>
                </a:solidFill>
                <a:latin typeface="Times New Roman" panose="02020603050405020304" pitchFamily="18" charset="0"/>
                <a:cs typeface="Times New Roman" panose="02020603050405020304" pitchFamily="18" charset="0"/>
                <a:sym typeface="Symbol" panose="05050102010706020507" pitchFamily="18" charset="2"/>
              </a:rPr>
              <a:t></a:t>
            </a:r>
            <a:r>
              <a:rPr lang="lt-LT" sz="2400" dirty="0">
                <a:solidFill>
                  <a:schemeClr val="accent6">
                    <a:lumMod val="50000"/>
                  </a:schemeClr>
                </a:solidFill>
                <a:latin typeface="Times New Roman" panose="02020603050405020304" pitchFamily="18" charset="0"/>
                <a:cs typeface="Times New Roman" panose="02020603050405020304" pitchFamily="18" charset="0"/>
              </a:rPr>
              <a:t> 2024 m.) ir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Johnson</a:t>
            </a:r>
            <a:r>
              <a:rPr lang="lt-LT" sz="2400" dirty="0">
                <a:solidFill>
                  <a:schemeClr val="accent6">
                    <a:lumMod val="50000"/>
                  </a:schemeClr>
                </a:solidFill>
                <a:latin typeface="Times New Roman" panose="02020603050405020304" pitchFamily="18" charset="0"/>
                <a:cs typeface="Times New Roman" panose="02020603050405020304" pitchFamily="18" charset="0"/>
              </a:rPr>
              <a:t> &amp;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Johnson</a:t>
            </a:r>
            <a:r>
              <a:rPr lang="lt-LT" sz="2400" dirty="0">
                <a:solidFill>
                  <a:schemeClr val="accent6">
                    <a:lumMod val="50000"/>
                  </a:schemeClr>
                </a:solidFill>
                <a:latin typeface="Times New Roman" panose="02020603050405020304" pitchFamily="18" charset="0"/>
                <a:cs typeface="Times New Roman" panose="02020603050405020304" pitchFamily="18" charset="0"/>
              </a:rPr>
              <a:t> (41 % </a:t>
            </a:r>
            <a:r>
              <a:rPr lang="lt-LT" sz="2400" dirty="0">
                <a:solidFill>
                  <a:schemeClr val="accent6">
                    <a:lumMod val="50000"/>
                  </a:schemeClr>
                </a:solidFill>
                <a:latin typeface="Times New Roman" panose="02020603050405020304" pitchFamily="18" charset="0"/>
                <a:cs typeface="Times New Roman" panose="02020603050405020304" pitchFamily="18" charset="0"/>
                <a:sym typeface="Symbol" panose="05050102010706020507" pitchFamily="18" charset="2"/>
              </a:rPr>
              <a:t> </a:t>
            </a:r>
            <a:r>
              <a:rPr lang="lt-LT" sz="2400" dirty="0">
                <a:solidFill>
                  <a:schemeClr val="accent6">
                    <a:lumMod val="50000"/>
                  </a:schemeClr>
                </a:solidFill>
                <a:latin typeface="Times New Roman" panose="02020603050405020304" pitchFamily="18" charset="0"/>
                <a:cs typeface="Times New Roman" panose="02020603050405020304" pitchFamily="18" charset="0"/>
              </a:rPr>
              <a:t>2023 m.  ir 49 % </a:t>
            </a:r>
            <a:r>
              <a:rPr lang="lt-LT" sz="2400" dirty="0">
                <a:solidFill>
                  <a:schemeClr val="accent6">
                    <a:lumMod val="50000"/>
                  </a:schemeClr>
                </a:solidFill>
                <a:latin typeface="Times New Roman" panose="02020603050405020304" pitchFamily="18" charset="0"/>
                <a:cs typeface="Times New Roman" panose="02020603050405020304" pitchFamily="18" charset="0"/>
                <a:sym typeface="Symbol" panose="05050102010706020507" pitchFamily="18" charset="2"/>
              </a:rPr>
              <a:t></a:t>
            </a:r>
            <a:r>
              <a:rPr lang="lt-LT" sz="2400" dirty="0">
                <a:solidFill>
                  <a:schemeClr val="accent6">
                    <a:lumMod val="50000"/>
                  </a:schemeClr>
                </a:solidFill>
                <a:latin typeface="Times New Roman" panose="02020603050405020304" pitchFamily="18" charset="0"/>
                <a:cs typeface="Times New Roman" panose="02020603050405020304" pitchFamily="18" charset="0"/>
              </a:rPr>
              <a:t> 2024 m.) centralizuotai perkami sąnarių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endoprotezai</a:t>
            </a:r>
            <a:endParaRPr lang="en-GB" sz="2400" dirty="0">
              <a:solidFill>
                <a:schemeClr val="accent6">
                  <a:lumMod val="50000"/>
                </a:schemeClr>
              </a:solidFill>
              <a:latin typeface="Aptos SemiBold" panose="020B0004020202020204" pitchFamily="34" charset="0"/>
            </a:endParaRPr>
          </a:p>
        </p:txBody>
      </p:sp>
      <p:cxnSp>
        <p:nvCxnSpPr>
          <p:cNvPr id="7" name="Straight Connector 6">
            <a:extLst>
              <a:ext uri="{FF2B5EF4-FFF2-40B4-BE49-F238E27FC236}">
                <a16:creationId xmlns:a16="http://schemas.microsoft.com/office/drawing/2014/main" id="{FD775C0E-CFB7-77CC-0F9C-5722E78C0783}"/>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990B230B-7307-8AF8-4BD5-7CD54120A39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A5648053-CD5E-CEEC-8827-BB5905EA3086}"/>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Diagrama 4">
            <a:extLst>
              <a:ext uri="{FF2B5EF4-FFF2-40B4-BE49-F238E27FC236}">
                <a16:creationId xmlns:a16="http://schemas.microsoft.com/office/drawing/2014/main" id="{1444B0DF-80B4-77F3-A39D-4180EFAD2B48}"/>
              </a:ext>
            </a:extLst>
          </p:cNvPr>
          <p:cNvGraphicFramePr>
            <a:graphicFrameLocks/>
          </p:cNvGraphicFramePr>
          <p:nvPr>
            <p:extLst>
              <p:ext uri="{D42A27DB-BD31-4B8C-83A1-F6EECF244321}">
                <p14:modId xmlns:p14="http://schemas.microsoft.com/office/powerpoint/2010/main" val="1530418658"/>
              </p:ext>
            </p:extLst>
          </p:nvPr>
        </p:nvGraphicFramePr>
        <p:xfrm>
          <a:off x="-1" y="1415143"/>
          <a:ext cx="5774949" cy="53607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Diagrama 5">
            <a:extLst>
              <a:ext uri="{FF2B5EF4-FFF2-40B4-BE49-F238E27FC236}">
                <a16:creationId xmlns:a16="http://schemas.microsoft.com/office/drawing/2014/main" id="{47C59317-69E3-705C-6D7F-AC3A92590FA6}"/>
              </a:ext>
            </a:extLst>
          </p:cNvPr>
          <p:cNvGraphicFramePr>
            <a:graphicFrameLocks/>
          </p:cNvGraphicFramePr>
          <p:nvPr>
            <p:extLst>
              <p:ext uri="{D42A27DB-BD31-4B8C-83A1-F6EECF244321}">
                <p14:modId xmlns:p14="http://schemas.microsoft.com/office/powerpoint/2010/main" val="819568521"/>
              </p:ext>
            </p:extLst>
          </p:nvPr>
        </p:nvGraphicFramePr>
        <p:xfrm>
          <a:off x="5848350" y="1416254"/>
          <a:ext cx="6244226" cy="544174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48921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2141C-D434-558E-8770-95D16AB164B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CFF8EC8-EBA3-DC5D-9702-6746310EA47E}"/>
              </a:ext>
            </a:extLst>
          </p:cNvPr>
          <p:cNvSpPr>
            <a:spLocks noGrp="1"/>
          </p:cNvSpPr>
          <p:nvPr>
            <p:ph type="title"/>
          </p:nvPr>
        </p:nvSpPr>
        <p:spPr>
          <a:xfrm>
            <a:off x="507274" y="217432"/>
            <a:ext cx="11177452" cy="1197712"/>
          </a:xfrm>
        </p:spPr>
        <p:txBody>
          <a:bodyPr>
            <a:normAutofit/>
          </a:bodyPr>
          <a:lstStyle/>
          <a:p>
            <a:r>
              <a:rPr lang="lt-LT" sz="2400" dirty="0">
                <a:solidFill>
                  <a:schemeClr val="accent6">
                    <a:lumMod val="50000"/>
                  </a:schemeClr>
                </a:solidFill>
                <a:latin typeface="Times New Roman" panose="02020603050405020304" pitchFamily="18" charset="0"/>
                <a:cs typeface="Times New Roman" panose="02020603050405020304" pitchFamily="18" charset="0"/>
              </a:rPr>
              <a:t>PSDF išlaidos kompensuojamiesiems sąnarių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endoprotezams</a:t>
            </a:r>
            <a:r>
              <a:rPr lang="lt-LT" sz="2400" dirty="0">
                <a:solidFill>
                  <a:schemeClr val="accent6">
                    <a:lumMod val="50000"/>
                  </a:schemeClr>
                </a:solidFill>
                <a:latin typeface="Times New Roman" panose="02020603050405020304" pitchFamily="18" charset="0"/>
                <a:cs typeface="Times New Roman" panose="02020603050405020304" pitchFamily="18" charset="0"/>
              </a:rPr>
              <a:t> kasmet didėja. Per penkerius metus šios išlaidos išaugo daugiau nei dvigubai nuo 9,94 mln. 2020 m. iki 20,16 mln. 2024 m. (išlaidos padidėjo daugiau kaip 200 %)</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84AB3B67-2732-C411-0C3B-E1065E1D07A4}"/>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40E3E236-2018-C350-57AF-3C6D7DC99F8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5919F971-769C-F01D-FED1-C73596580507}"/>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Diagrama 4">
            <a:extLst>
              <a:ext uri="{FF2B5EF4-FFF2-40B4-BE49-F238E27FC236}">
                <a16:creationId xmlns:a16="http://schemas.microsoft.com/office/drawing/2014/main" id="{331F791A-3B3A-8B0D-6E46-946951F9C6C0}"/>
              </a:ext>
            </a:extLst>
          </p:cNvPr>
          <p:cNvGraphicFramePr>
            <a:graphicFrameLocks/>
          </p:cNvGraphicFramePr>
          <p:nvPr>
            <p:extLst>
              <p:ext uri="{D42A27DB-BD31-4B8C-83A1-F6EECF244321}">
                <p14:modId xmlns:p14="http://schemas.microsoft.com/office/powerpoint/2010/main" val="921908938"/>
              </p:ext>
            </p:extLst>
          </p:nvPr>
        </p:nvGraphicFramePr>
        <p:xfrm>
          <a:off x="226243" y="1621411"/>
          <a:ext cx="11965757" cy="469512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9839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A4E87-4D8A-971C-9E4B-854A3796F46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B24492E-0CC0-EDD2-21D1-6311A7EC3E15}"/>
              </a:ext>
            </a:extLst>
          </p:cNvPr>
          <p:cNvSpPr>
            <a:spLocks noGrp="1"/>
          </p:cNvSpPr>
          <p:nvPr>
            <p:ph type="title"/>
          </p:nvPr>
        </p:nvSpPr>
        <p:spPr>
          <a:xfrm>
            <a:off x="507274" y="217431"/>
            <a:ext cx="11351646" cy="1325563"/>
          </a:xfrm>
        </p:spPr>
        <p:txBody>
          <a:bodyPr>
            <a:normAutofit/>
          </a:bodyPr>
          <a:lstStyle/>
          <a:p>
            <a:r>
              <a:rPr lang="lt-LT" sz="2400" dirty="0">
                <a:solidFill>
                  <a:schemeClr val="accent6">
                    <a:lumMod val="50000"/>
                  </a:schemeClr>
                </a:solidFill>
                <a:latin typeface="Times New Roman" panose="02020603050405020304" pitchFamily="18" charset="0"/>
                <a:cs typeface="Times New Roman" panose="02020603050405020304" pitchFamily="18" charset="0"/>
              </a:rPr>
              <a:t>2024 m. vienoje </a:t>
            </a:r>
            <a:r>
              <a:rPr lang="lt-LT" sz="2400" u="sng" dirty="0">
                <a:solidFill>
                  <a:schemeClr val="accent6">
                    <a:lumMod val="50000"/>
                  </a:schemeClr>
                </a:solidFill>
                <a:latin typeface="Times New Roman" panose="02020603050405020304" pitchFamily="18" charset="0"/>
                <a:cs typeface="Times New Roman" panose="02020603050405020304" pitchFamily="18" charset="0"/>
              </a:rPr>
              <a:t>pirminėje</a:t>
            </a:r>
            <a:r>
              <a:rPr lang="lt-LT" sz="2400" dirty="0">
                <a:solidFill>
                  <a:schemeClr val="accent6">
                    <a:lumMod val="50000"/>
                  </a:schemeClr>
                </a:solidFill>
                <a:latin typeface="Times New Roman" panose="02020603050405020304" pitchFamily="18" charset="0"/>
                <a:cs typeface="Times New Roman" panose="02020603050405020304" pitchFamily="18" charset="0"/>
              </a:rPr>
              <a:t> endoprotezavimo operacijoje pagal ASPĮ panaudotų PSDF biudžeto lėšomis pirktų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endoprotezų</a:t>
            </a:r>
            <a:r>
              <a:rPr lang="lt-LT" sz="2400" dirty="0">
                <a:solidFill>
                  <a:schemeClr val="accent6">
                    <a:lumMod val="50000"/>
                  </a:schemeClr>
                </a:solidFill>
                <a:latin typeface="Times New Roman" panose="02020603050405020304" pitchFamily="18" charset="0"/>
                <a:cs typeface="Times New Roman" panose="02020603050405020304" pitchFamily="18" charset="0"/>
              </a:rPr>
              <a:t> komponentų vidutinė vertė sudarė nuo 857 eurų iki 1368 eurų  (bendras visų ASPĮ vidurkis </a:t>
            </a:r>
            <a:r>
              <a:rPr lang="lt-LT" sz="2400" dirty="0">
                <a:solidFill>
                  <a:schemeClr val="accent6">
                    <a:lumMod val="50000"/>
                  </a:schemeClr>
                </a:solidFill>
                <a:latin typeface="Times New Roman" panose="02020603050405020304" pitchFamily="18" charset="0"/>
                <a:cs typeface="Times New Roman" panose="02020603050405020304" pitchFamily="18" charset="0"/>
                <a:sym typeface="Symbol" panose="05050102010706020507" pitchFamily="18" charset="2"/>
              </a:rPr>
              <a:t></a:t>
            </a:r>
            <a:r>
              <a:rPr lang="lt-LT" sz="2400" dirty="0">
                <a:solidFill>
                  <a:schemeClr val="accent6">
                    <a:lumMod val="50000"/>
                  </a:schemeClr>
                </a:solidFill>
                <a:latin typeface="Times New Roman" panose="02020603050405020304" pitchFamily="18" charset="0"/>
                <a:cs typeface="Times New Roman" panose="02020603050405020304" pitchFamily="18" charset="0"/>
              </a:rPr>
              <a:t>1143 eurų)</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89C36F18-7312-9E67-4A30-548A78043860}"/>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FB132EF5-A4EA-6990-7944-3431C07B8B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225A543A-814A-3AA2-09DD-6B14B28FA92B}"/>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Diagrama 4">
            <a:extLst>
              <a:ext uri="{FF2B5EF4-FFF2-40B4-BE49-F238E27FC236}">
                <a16:creationId xmlns:a16="http://schemas.microsoft.com/office/drawing/2014/main" id="{311F631E-86A7-96C5-B7A9-1BA7D98D3799}"/>
              </a:ext>
            </a:extLst>
          </p:cNvPr>
          <p:cNvGraphicFramePr>
            <a:graphicFrameLocks/>
          </p:cNvGraphicFramePr>
          <p:nvPr>
            <p:extLst>
              <p:ext uri="{D42A27DB-BD31-4B8C-83A1-F6EECF244321}">
                <p14:modId xmlns:p14="http://schemas.microsoft.com/office/powerpoint/2010/main" val="1316840378"/>
              </p:ext>
            </p:extLst>
          </p:nvPr>
        </p:nvGraphicFramePr>
        <p:xfrm>
          <a:off x="0" y="1415144"/>
          <a:ext cx="12192000" cy="53607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51408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4D773-DF4F-FCEA-C4A0-4D8461D0DB3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71DDDCF-F2C8-F750-2B43-8231B109CD0C}"/>
              </a:ext>
            </a:extLst>
          </p:cNvPr>
          <p:cNvSpPr>
            <a:spLocks noGrp="1"/>
          </p:cNvSpPr>
          <p:nvPr>
            <p:ph type="title"/>
          </p:nvPr>
        </p:nvSpPr>
        <p:spPr>
          <a:xfrm>
            <a:off x="507274" y="217431"/>
            <a:ext cx="11177452" cy="1325563"/>
          </a:xfrm>
        </p:spPr>
        <p:txBody>
          <a:bodyPr>
            <a:normAutofit/>
          </a:bodyPr>
          <a:lstStyle/>
          <a:p>
            <a:r>
              <a:rPr lang="lt-LT" sz="2400" dirty="0">
                <a:solidFill>
                  <a:schemeClr val="accent6">
                    <a:lumMod val="50000"/>
                  </a:schemeClr>
                </a:solidFill>
                <a:latin typeface="Times New Roman" panose="02020603050405020304" pitchFamily="18" charset="0"/>
                <a:cs typeface="Times New Roman" panose="02020603050405020304" pitchFamily="18" charset="0"/>
              </a:rPr>
              <a:t>Operacijų skaičius VLK skirtais sąnarių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endoprotezais</a:t>
            </a:r>
            <a:r>
              <a:rPr lang="lt-LT" sz="2400" dirty="0">
                <a:solidFill>
                  <a:schemeClr val="accent6">
                    <a:lumMod val="50000"/>
                  </a:schemeClr>
                </a:solidFill>
                <a:latin typeface="Times New Roman" panose="02020603050405020304" pitchFamily="18" charset="0"/>
                <a:cs typeface="Times New Roman" panose="02020603050405020304" pitchFamily="18" charset="0"/>
              </a:rPr>
              <a:t> didėja, 2024 m. jos sudarė daugiau nei 87 %. Kasmet vis mažiau pacientų pasirenka sąnario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endoprotezą</a:t>
            </a:r>
            <a:r>
              <a:rPr lang="lt-LT" sz="2400" dirty="0">
                <a:solidFill>
                  <a:schemeClr val="accent6">
                    <a:lumMod val="50000"/>
                  </a:schemeClr>
                </a:solidFill>
                <a:latin typeface="Times New Roman" panose="02020603050405020304" pitchFamily="18" charset="0"/>
                <a:cs typeface="Times New Roman" panose="02020603050405020304" pitchFamily="18" charset="0"/>
              </a:rPr>
              <a:t> įsigyti savo lėšomis.</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11B6E435-F7FB-5EE6-1C2B-97619DC353F2}"/>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6747AAC4-7DD2-0580-53E8-7FB91DFF25E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68733EA3-2F3D-CC5E-4456-0F5D3AED4AAF}"/>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Turinio vietos rezervavimo ženklas 19">
            <a:extLst>
              <a:ext uri="{FF2B5EF4-FFF2-40B4-BE49-F238E27FC236}">
                <a16:creationId xmlns:a16="http://schemas.microsoft.com/office/drawing/2014/main" id="{1DEBC1B3-2010-30E9-200F-A198E1286C3E}"/>
              </a:ext>
            </a:extLst>
          </p:cNvPr>
          <p:cNvGraphicFramePr>
            <a:graphicFrameLocks/>
          </p:cNvGraphicFramePr>
          <p:nvPr>
            <p:extLst>
              <p:ext uri="{D42A27DB-BD31-4B8C-83A1-F6EECF244321}">
                <p14:modId xmlns:p14="http://schemas.microsoft.com/office/powerpoint/2010/main" val="827698183"/>
              </p:ext>
            </p:extLst>
          </p:nvPr>
        </p:nvGraphicFramePr>
        <p:xfrm>
          <a:off x="433634" y="1640264"/>
          <a:ext cx="11500700" cy="485480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7950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F9609-E009-183E-B264-F749ADABF14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3E84EFF-9DD5-F43C-EB00-3CF53ACB1D32}"/>
              </a:ext>
            </a:extLst>
          </p:cNvPr>
          <p:cNvSpPr>
            <a:spLocks noGrp="1"/>
          </p:cNvSpPr>
          <p:nvPr>
            <p:ph type="title"/>
          </p:nvPr>
        </p:nvSpPr>
        <p:spPr>
          <a:xfrm>
            <a:off x="507274" y="217431"/>
            <a:ext cx="11177452" cy="1325563"/>
          </a:xfrm>
        </p:spPr>
        <p:txBody>
          <a:bodyPr>
            <a:normAutofit/>
          </a:bodyPr>
          <a:lstStyle/>
          <a:p>
            <a:r>
              <a:rPr lang="lt-LT" sz="2400" dirty="0">
                <a:solidFill>
                  <a:schemeClr val="accent6">
                    <a:lumMod val="50000"/>
                  </a:schemeClr>
                </a:solidFill>
                <a:latin typeface="Times New Roman" panose="02020603050405020304" pitchFamily="18" charset="0"/>
                <a:cs typeface="Times New Roman" panose="02020603050405020304" pitchFamily="18" charset="0"/>
              </a:rPr>
              <a:t>2024 m. dažniausiai pacientai savo lėšomis įsigyti pasirinko alkūnės,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riešinio</a:t>
            </a:r>
            <a:r>
              <a:rPr lang="lt-LT" sz="2400" dirty="0">
                <a:solidFill>
                  <a:schemeClr val="accent6">
                    <a:lumMod val="50000"/>
                  </a:schemeClr>
                </a:solidFill>
                <a:latin typeface="Times New Roman" panose="02020603050405020304" pitchFamily="18" charset="0"/>
                <a:cs typeface="Times New Roman" panose="02020603050405020304" pitchFamily="18" charset="0"/>
              </a:rPr>
              <a:t> nykščio ir klubo sąnarių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endoprotezus</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8A9E790D-93BD-5DDC-10B6-B84C669FC284}"/>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0741648F-F460-C59B-3BAE-A24103A3DFB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5C2A146F-7873-5C96-378C-1DC298C0F275}"/>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5" name="Diagrama 14">
            <a:extLst>
              <a:ext uri="{FF2B5EF4-FFF2-40B4-BE49-F238E27FC236}">
                <a16:creationId xmlns:a16="http://schemas.microsoft.com/office/drawing/2014/main" id="{C49A2584-6158-4B77-BDF4-CDA77FA192AD}"/>
              </a:ext>
            </a:extLst>
          </p:cNvPr>
          <p:cNvGraphicFramePr>
            <a:graphicFrameLocks/>
          </p:cNvGraphicFramePr>
          <p:nvPr>
            <p:extLst>
              <p:ext uri="{D42A27DB-BD31-4B8C-83A1-F6EECF244321}">
                <p14:modId xmlns:p14="http://schemas.microsoft.com/office/powerpoint/2010/main" val="3041329651"/>
              </p:ext>
            </p:extLst>
          </p:nvPr>
        </p:nvGraphicFramePr>
        <p:xfrm>
          <a:off x="0" y="1415143"/>
          <a:ext cx="4235777" cy="233990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Diagrama 15">
            <a:extLst>
              <a:ext uri="{FF2B5EF4-FFF2-40B4-BE49-F238E27FC236}">
                <a16:creationId xmlns:a16="http://schemas.microsoft.com/office/drawing/2014/main" id="{8BBFD29D-8A67-4F98-9569-29AFF97D16D9}"/>
              </a:ext>
            </a:extLst>
          </p:cNvPr>
          <p:cNvGraphicFramePr>
            <a:graphicFrameLocks/>
          </p:cNvGraphicFramePr>
          <p:nvPr>
            <p:extLst>
              <p:ext uri="{D42A27DB-BD31-4B8C-83A1-F6EECF244321}">
                <p14:modId xmlns:p14="http://schemas.microsoft.com/office/powerpoint/2010/main" val="3316271000"/>
              </p:ext>
            </p:extLst>
          </p:nvPr>
        </p:nvGraphicFramePr>
        <p:xfrm>
          <a:off x="4074602" y="1415142"/>
          <a:ext cx="4210050" cy="241728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Diagrama 16">
            <a:extLst>
              <a:ext uri="{FF2B5EF4-FFF2-40B4-BE49-F238E27FC236}">
                <a16:creationId xmlns:a16="http://schemas.microsoft.com/office/drawing/2014/main" id="{C2B26FD3-D95A-4B61-A8ED-B0FCDA8BC2FB}"/>
              </a:ext>
            </a:extLst>
          </p:cNvPr>
          <p:cNvGraphicFramePr>
            <a:graphicFrameLocks/>
          </p:cNvGraphicFramePr>
          <p:nvPr>
            <p:extLst>
              <p:ext uri="{D42A27DB-BD31-4B8C-83A1-F6EECF244321}">
                <p14:modId xmlns:p14="http://schemas.microsoft.com/office/powerpoint/2010/main" val="2672059581"/>
              </p:ext>
            </p:extLst>
          </p:nvPr>
        </p:nvGraphicFramePr>
        <p:xfrm>
          <a:off x="8176183" y="1415143"/>
          <a:ext cx="3994741" cy="2464941"/>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8" name="Diagrama 17">
            <a:extLst>
              <a:ext uri="{FF2B5EF4-FFF2-40B4-BE49-F238E27FC236}">
                <a16:creationId xmlns:a16="http://schemas.microsoft.com/office/drawing/2014/main" id="{C8CCA7F5-C065-4C7A-84F5-EC764075CF08}"/>
              </a:ext>
            </a:extLst>
          </p:cNvPr>
          <p:cNvGraphicFramePr>
            <a:graphicFrameLocks/>
          </p:cNvGraphicFramePr>
          <p:nvPr>
            <p:extLst>
              <p:ext uri="{D42A27DB-BD31-4B8C-83A1-F6EECF244321}">
                <p14:modId xmlns:p14="http://schemas.microsoft.com/office/powerpoint/2010/main" val="449433318"/>
              </p:ext>
            </p:extLst>
          </p:nvPr>
        </p:nvGraphicFramePr>
        <p:xfrm>
          <a:off x="4074602" y="3755048"/>
          <a:ext cx="4235777" cy="300158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9" name="Diagrama 18">
            <a:extLst>
              <a:ext uri="{FF2B5EF4-FFF2-40B4-BE49-F238E27FC236}">
                <a16:creationId xmlns:a16="http://schemas.microsoft.com/office/drawing/2014/main" id="{F17DEF0C-ABD9-427F-ABF5-1FBE24440F75}"/>
              </a:ext>
            </a:extLst>
          </p:cNvPr>
          <p:cNvGraphicFramePr>
            <a:graphicFrameLocks/>
          </p:cNvGraphicFramePr>
          <p:nvPr>
            <p:extLst>
              <p:ext uri="{D42A27DB-BD31-4B8C-83A1-F6EECF244321}">
                <p14:modId xmlns:p14="http://schemas.microsoft.com/office/powerpoint/2010/main" val="3293642585"/>
              </p:ext>
            </p:extLst>
          </p:nvPr>
        </p:nvGraphicFramePr>
        <p:xfrm>
          <a:off x="8234083" y="3832431"/>
          <a:ext cx="3990975" cy="233838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0" name="Diagrama 19">
            <a:extLst>
              <a:ext uri="{FF2B5EF4-FFF2-40B4-BE49-F238E27FC236}">
                <a16:creationId xmlns:a16="http://schemas.microsoft.com/office/drawing/2014/main" id="{1D58077B-B316-4531-A465-25A6848191CF}"/>
              </a:ext>
            </a:extLst>
          </p:cNvPr>
          <p:cNvGraphicFramePr>
            <a:graphicFrameLocks/>
          </p:cNvGraphicFramePr>
          <p:nvPr>
            <p:extLst>
              <p:ext uri="{D42A27DB-BD31-4B8C-83A1-F6EECF244321}">
                <p14:modId xmlns:p14="http://schemas.microsoft.com/office/powerpoint/2010/main" val="3216716018"/>
              </p:ext>
            </p:extLst>
          </p:nvPr>
        </p:nvGraphicFramePr>
        <p:xfrm>
          <a:off x="106835" y="3755048"/>
          <a:ext cx="4380323" cy="2268680"/>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259842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A8C5D-938A-104B-05AA-F0C46A8E93B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1141D34-4996-457C-4D88-F6FBC23A729D}"/>
              </a:ext>
            </a:extLst>
          </p:cNvPr>
          <p:cNvSpPr>
            <a:spLocks noGrp="1"/>
          </p:cNvSpPr>
          <p:nvPr>
            <p:ph type="title"/>
          </p:nvPr>
        </p:nvSpPr>
        <p:spPr>
          <a:xfrm>
            <a:off x="655320" y="217431"/>
            <a:ext cx="10977879" cy="1325563"/>
          </a:xfrm>
        </p:spPr>
        <p:txBody>
          <a:bodyPr>
            <a:noAutofit/>
          </a:bodyPr>
          <a:lstStyle/>
          <a:p>
            <a:r>
              <a:rPr lang="lt-LT" sz="2400" dirty="0">
                <a:solidFill>
                  <a:schemeClr val="accent6">
                    <a:lumMod val="50000"/>
                  </a:schemeClr>
                </a:solidFill>
                <a:latin typeface="Times New Roman" panose="02020603050405020304" pitchFamily="18" charset="0"/>
                <a:cs typeface="Times New Roman" panose="02020603050405020304" pitchFamily="18" charset="0"/>
              </a:rPr>
              <a:t>2024 m. tiek VLK registruotų prašymų skirti kompensuojamąjį sąnario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endoprotezą</a:t>
            </a:r>
            <a:r>
              <a:rPr lang="lt-LT" sz="2400" dirty="0">
                <a:solidFill>
                  <a:schemeClr val="accent6">
                    <a:lumMod val="50000"/>
                  </a:schemeClr>
                </a:solidFill>
                <a:latin typeface="Times New Roman" panose="02020603050405020304" pitchFamily="18" charset="0"/>
                <a:cs typeface="Times New Roman" panose="02020603050405020304" pitchFamily="18" charset="0"/>
              </a:rPr>
              <a:t>, tiek atliktų endoprotezavimo operacijų skaičius, lyginant su 2020 m. padidėjo. 2024 m. atliktų endoprotezavimo operacijų skaičius nuo registruotų prašymų padidėjo 5 %</a:t>
            </a:r>
            <a:endParaRPr lang="en-GB" sz="2400" dirty="0">
              <a:solidFill>
                <a:schemeClr val="accent6">
                  <a:lumMod val="50000"/>
                </a:schemeClr>
              </a:solidFill>
              <a:latin typeface="Aptos SemiBold" panose="020B0004020202020204" pitchFamily="34" charset="0"/>
            </a:endParaRPr>
          </a:p>
        </p:txBody>
      </p:sp>
      <p:cxnSp>
        <p:nvCxnSpPr>
          <p:cNvPr id="7" name="Straight Connector 6">
            <a:extLst>
              <a:ext uri="{FF2B5EF4-FFF2-40B4-BE49-F238E27FC236}">
                <a16:creationId xmlns:a16="http://schemas.microsoft.com/office/drawing/2014/main" id="{D9CB8046-5055-FA45-114C-49EFD0021772}"/>
              </a:ext>
            </a:extLst>
          </p:cNvPr>
          <p:cNvCxnSpPr/>
          <p:nvPr/>
        </p:nvCxnSpPr>
        <p:spPr>
          <a:xfrm>
            <a:off x="655320" y="1600677"/>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1BA32050-E9C2-6E7B-99E4-9F5D29541D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617CE644-8610-0B54-5FB3-617B6EE918F5}"/>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 name="Diagrama 1">
            <a:extLst>
              <a:ext uri="{FF2B5EF4-FFF2-40B4-BE49-F238E27FC236}">
                <a16:creationId xmlns:a16="http://schemas.microsoft.com/office/drawing/2014/main" id="{84380C25-5602-A295-731B-DCE5723C87B4}"/>
              </a:ext>
            </a:extLst>
          </p:cNvPr>
          <p:cNvGraphicFramePr>
            <a:graphicFrameLocks/>
          </p:cNvGraphicFramePr>
          <p:nvPr>
            <p:extLst>
              <p:ext uri="{D42A27DB-BD31-4B8C-83A1-F6EECF244321}">
                <p14:modId xmlns:p14="http://schemas.microsoft.com/office/powerpoint/2010/main" val="3935275363"/>
              </p:ext>
            </p:extLst>
          </p:nvPr>
        </p:nvGraphicFramePr>
        <p:xfrm>
          <a:off x="443060" y="1725107"/>
          <a:ext cx="11378152" cy="49154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63083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D85D3-226E-EDCB-D33B-2D22F76AD01B}"/>
            </a:ext>
          </a:extLst>
        </p:cNvPr>
        <p:cNvGrpSpPr/>
        <p:nvPr/>
      </p:nvGrpSpPr>
      <p:grpSpPr>
        <a:xfrm>
          <a:off x="0" y="0"/>
          <a:ext cx="0" cy="0"/>
          <a:chOff x="0" y="0"/>
          <a:chExt cx="0" cy="0"/>
        </a:xfrm>
      </p:grpSpPr>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1034622D-F527-5D51-7BA8-A961FA461FA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9F8DFE19-BB25-B47B-7AEA-AB13AD7EA89C}"/>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 name="Diagrama 1">
            <a:extLst>
              <a:ext uri="{FF2B5EF4-FFF2-40B4-BE49-F238E27FC236}">
                <a16:creationId xmlns:a16="http://schemas.microsoft.com/office/drawing/2014/main" id="{144AA1F0-119A-43E0-8937-2FA1272F330D}"/>
              </a:ext>
            </a:extLst>
          </p:cNvPr>
          <p:cNvGraphicFramePr>
            <a:graphicFrameLocks/>
          </p:cNvGraphicFramePr>
          <p:nvPr>
            <p:extLst>
              <p:ext uri="{D42A27DB-BD31-4B8C-83A1-F6EECF244321}">
                <p14:modId xmlns:p14="http://schemas.microsoft.com/office/powerpoint/2010/main" val="3519603348"/>
              </p:ext>
            </p:extLst>
          </p:nvPr>
        </p:nvGraphicFramePr>
        <p:xfrm>
          <a:off x="169680" y="1219061"/>
          <a:ext cx="3959259" cy="21056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a 4">
            <a:extLst>
              <a:ext uri="{FF2B5EF4-FFF2-40B4-BE49-F238E27FC236}">
                <a16:creationId xmlns:a16="http://schemas.microsoft.com/office/drawing/2014/main" id="{429BCE2D-A22F-46C4-9DC4-545672B6405F}"/>
              </a:ext>
            </a:extLst>
          </p:cNvPr>
          <p:cNvGraphicFramePr>
            <a:graphicFrameLocks/>
          </p:cNvGraphicFramePr>
          <p:nvPr>
            <p:extLst>
              <p:ext uri="{D42A27DB-BD31-4B8C-83A1-F6EECF244321}">
                <p14:modId xmlns:p14="http://schemas.microsoft.com/office/powerpoint/2010/main" val="1338848234"/>
              </p:ext>
            </p:extLst>
          </p:nvPr>
        </p:nvGraphicFramePr>
        <p:xfrm>
          <a:off x="4246563" y="1219061"/>
          <a:ext cx="3959259" cy="210563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Diagrama 5">
            <a:extLst>
              <a:ext uri="{FF2B5EF4-FFF2-40B4-BE49-F238E27FC236}">
                <a16:creationId xmlns:a16="http://schemas.microsoft.com/office/drawing/2014/main" id="{D51E6584-3AD2-41A4-B4C3-9ED729BCF15E}"/>
              </a:ext>
            </a:extLst>
          </p:cNvPr>
          <p:cNvGraphicFramePr>
            <a:graphicFrameLocks/>
          </p:cNvGraphicFramePr>
          <p:nvPr>
            <p:extLst>
              <p:ext uri="{D42A27DB-BD31-4B8C-83A1-F6EECF244321}">
                <p14:modId xmlns:p14="http://schemas.microsoft.com/office/powerpoint/2010/main" val="3098620249"/>
              </p:ext>
            </p:extLst>
          </p:nvPr>
        </p:nvGraphicFramePr>
        <p:xfrm>
          <a:off x="8337348" y="1219061"/>
          <a:ext cx="3854651" cy="210563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Diagrama 9">
            <a:extLst>
              <a:ext uri="{FF2B5EF4-FFF2-40B4-BE49-F238E27FC236}">
                <a16:creationId xmlns:a16="http://schemas.microsoft.com/office/drawing/2014/main" id="{2A558278-FC48-48F9-B233-1567014DF88C}"/>
              </a:ext>
            </a:extLst>
          </p:cNvPr>
          <p:cNvGraphicFramePr>
            <a:graphicFrameLocks/>
          </p:cNvGraphicFramePr>
          <p:nvPr>
            <p:extLst>
              <p:ext uri="{D42A27DB-BD31-4B8C-83A1-F6EECF244321}">
                <p14:modId xmlns:p14="http://schemas.microsoft.com/office/powerpoint/2010/main" val="670624095"/>
              </p:ext>
            </p:extLst>
          </p:nvPr>
        </p:nvGraphicFramePr>
        <p:xfrm>
          <a:off x="8337348" y="3467479"/>
          <a:ext cx="3854652" cy="2291474"/>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2" name="Diagrama 11">
            <a:extLst>
              <a:ext uri="{FF2B5EF4-FFF2-40B4-BE49-F238E27FC236}">
                <a16:creationId xmlns:a16="http://schemas.microsoft.com/office/drawing/2014/main" id="{EBF32B85-298D-455B-B28E-922CD4948B46}"/>
              </a:ext>
            </a:extLst>
          </p:cNvPr>
          <p:cNvGraphicFramePr>
            <a:graphicFrameLocks/>
          </p:cNvGraphicFramePr>
          <p:nvPr>
            <p:extLst>
              <p:ext uri="{D42A27DB-BD31-4B8C-83A1-F6EECF244321}">
                <p14:modId xmlns:p14="http://schemas.microsoft.com/office/powerpoint/2010/main" val="2177400545"/>
              </p:ext>
            </p:extLst>
          </p:nvPr>
        </p:nvGraphicFramePr>
        <p:xfrm>
          <a:off x="238116" y="3429000"/>
          <a:ext cx="3897773" cy="2368433"/>
        </p:xfrm>
        <a:graphic>
          <a:graphicData uri="http://schemas.openxmlformats.org/drawingml/2006/chart">
            <c:chart xmlns:c="http://schemas.openxmlformats.org/drawingml/2006/chart" xmlns:r="http://schemas.openxmlformats.org/officeDocument/2006/relationships" r:id="rId7"/>
          </a:graphicData>
        </a:graphic>
      </p:graphicFrame>
      <p:sp>
        <p:nvSpPr>
          <p:cNvPr id="13" name="TextBox 12">
            <a:extLst>
              <a:ext uri="{FF2B5EF4-FFF2-40B4-BE49-F238E27FC236}">
                <a16:creationId xmlns:a16="http://schemas.microsoft.com/office/drawing/2014/main" id="{55D4AE4F-47D1-E423-25A6-7F0807EE7812}"/>
              </a:ext>
            </a:extLst>
          </p:cNvPr>
          <p:cNvSpPr txBox="1"/>
          <p:nvPr/>
        </p:nvSpPr>
        <p:spPr>
          <a:xfrm>
            <a:off x="495585" y="147784"/>
            <a:ext cx="11673527" cy="1107996"/>
          </a:xfrm>
          <a:prstGeom prst="rect">
            <a:avLst/>
          </a:prstGeom>
          <a:noFill/>
        </p:spPr>
        <p:txBody>
          <a:bodyPr wrap="square" rtlCol="0">
            <a:spAutoFit/>
          </a:bodyPr>
          <a:lstStyle/>
          <a:p>
            <a:r>
              <a:rPr lang="lt-LT" sz="2200" dirty="0">
                <a:solidFill>
                  <a:schemeClr val="accent6">
                    <a:lumMod val="50000"/>
                  </a:schemeClr>
                </a:solidFill>
                <a:latin typeface="Times New Roman" panose="02020603050405020304" pitchFamily="18" charset="0"/>
                <a:cs typeface="Times New Roman" panose="02020603050405020304" pitchFamily="18" charset="0"/>
              </a:rPr>
              <a:t>Didžiausias pagal sąnario lokalizaciją 2024 m., lyginant su 2020 m., registruotų prašymų ir atliktų endoprotezavimo operacijų skaičiaus procentinis pokytis buvo: </a:t>
            </a:r>
            <a:r>
              <a:rPr lang="lt-LT" sz="2200" u="sng" dirty="0" err="1">
                <a:solidFill>
                  <a:schemeClr val="accent6">
                    <a:lumMod val="50000"/>
                  </a:schemeClr>
                </a:solidFill>
                <a:latin typeface="Times New Roman" panose="02020603050405020304" pitchFamily="18" charset="0"/>
                <a:cs typeface="Times New Roman" panose="02020603050405020304" pitchFamily="18" charset="0"/>
              </a:rPr>
              <a:t>Riešinio</a:t>
            </a:r>
            <a:r>
              <a:rPr lang="lt-LT" sz="2200" u="sng" dirty="0">
                <a:solidFill>
                  <a:schemeClr val="accent6">
                    <a:lumMod val="50000"/>
                  </a:schemeClr>
                </a:solidFill>
                <a:latin typeface="Times New Roman" panose="02020603050405020304" pitchFamily="18" charset="0"/>
                <a:cs typeface="Times New Roman" panose="02020603050405020304" pitchFamily="18" charset="0"/>
              </a:rPr>
              <a:t> nykščio sąnario </a:t>
            </a:r>
            <a:r>
              <a:rPr lang="lt-LT" sz="2200" dirty="0">
                <a:solidFill>
                  <a:schemeClr val="accent6">
                    <a:lumMod val="50000"/>
                  </a:schemeClr>
                </a:solidFill>
                <a:latin typeface="Times New Roman" panose="02020603050405020304" pitchFamily="18" charset="0"/>
                <a:cs typeface="Times New Roman" panose="02020603050405020304" pitchFamily="18" charset="0"/>
              </a:rPr>
              <a:t>(19 %) ir </a:t>
            </a:r>
            <a:r>
              <a:rPr lang="lt-LT" sz="2200" u="sng" dirty="0">
                <a:solidFill>
                  <a:schemeClr val="accent6">
                    <a:lumMod val="50000"/>
                  </a:schemeClr>
                </a:solidFill>
                <a:latin typeface="Times New Roman" panose="02020603050405020304" pitchFamily="18" charset="0"/>
                <a:cs typeface="Times New Roman" panose="02020603050405020304" pitchFamily="18" charset="0"/>
              </a:rPr>
              <a:t>Kelio sąnario</a:t>
            </a:r>
            <a:r>
              <a:rPr lang="lt-LT" sz="2200" dirty="0">
                <a:solidFill>
                  <a:schemeClr val="accent6">
                    <a:lumMod val="50000"/>
                  </a:schemeClr>
                </a:solidFill>
                <a:latin typeface="Times New Roman" panose="02020603050405020304" pitchFamily="18" charset="0"/>
                <a:cs typeface="Times New Roman" panose="02020603050405020304" pitchFamily="18" charset="0"/>
              </a:rPr>
              <a:t> (9 %)</a:t>
            </a:r>
            <a:endParaRPr lang="lt-LT" sz="2200" dirty="0">
              <a:solidFill>
                <a:schemeClr val="accent6">
                  <a:lumMod val="50000"/>
                </a:schemeClr>
              </a:solidFill>
            </a:endParaRPr>
          </a:p>
        </p:txBody>
      </p:sp>
      <p:graphicFrame>
        <p:nvGraphicFramePr>
          <p:cNvPr id="16" name="Diagrama 15">
            <a:extLst>
              <a:ext uri="{FF2B5EF4-FFF2-40B4-BE49-F238E27FC236}">
                <a16:creationId xmlns:a16="http://schemas.microsoft.com/office/drawing/2014/main" id="{EC2F5435-D660-4228-9932-0F33827E8D19}"/>
              </a:ext>
            </a:extLst>
          </p:cNvPr>
          <p:cNvGraphicFramePr>
            <a:graphicFrameLocks/>
          </p:cNvGraphicFramePr>
          <p:nvPr>
            <p:extLst>
              <p:ext uri="{D42A27DB-BD31-4B8C-83A1-F6EECF244321}">
                <p14:modId xmlns:p14="http://schemas.microsoft.com/office/powerpoint/2010/main" val="3945686372"/>
              </p:ext>
            </p:extLst>
          </p:nvPr>
        </p:nvGraphicFramePr>
        <p:xfrm>
          <a:off x="4246563" y="3428999"/>
          <a:ext cx="4171573" cy="2368434"/>
        </p:xfrm>
        <a:graphic>
          <a:graphicData uri="http://schemas.openxmlformats.org/drawingml/2006/chart">
            <c:chart xmlns:c="http://schemas.openxmlformats.org/drawingml/2006/chart" xmlns:r="http://schemas.openxmlformats.org/officeDocument/2006/relationships" r:id="rId8"/>
          </a:graphicData>
        </a:graphic>
      </p:graphicFrame>
      <p:pic>
        <p:nvPicPr>
          <p:cNvPr id="19" name="Paveikslėlis 18">
            <a:extLst>
              <a:ext uri="{FF2B5EF4-FFF2-40B4-BE49-F238E27FC236}">
                <a16:creationId xmlns:a16="http://schemas.microsoft.com/office/drawing/2014/main" id="{738092A9-1A41-7801-182B-3493BD0D8F9E}"/>
              </a:ext>
            </a:extLst>
          </p:cNvPr>
          <p:cNvPicPr>
            <a:picLocks noChangeAspect="1"/>
          </p:cNvPicPr>
          <p:nvPr/>
        </p:nvPicPr>
        <p:blipFill>
          <a:blip r:embed="rId9"/>
          <a:stretch>
            <a:fillRect/>
          </a:stretch>
        </p:blipFill>
        <p:spPr>
          <a:xfrm>
            <a:off x="361950" y="5974018"/>
            <a:ext cx="11468100" cy="381000"/>
          </a:xfrm>
          <a:prstGeom prst="rect">
            <a:avLst/>
          </a:prstGeom>
        </p:spPr>
      </p:pic>
    </p:spTree>
    <p:extLst>
      <p:ext uri="{BB962C8B-B14F-4D97-AF65-F5344CB8AC3E}">
        <p14:creationId xmlns:p14="http://schemas.microsoft.com/office/powerpoint/2010/main" val="2720216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EA82F-DB9E-ACDA-F8B0-531C867CA4B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F5B6384-C219-D725-C4EF-6797E5DD1203}"/>
              </a:ext>
            </a:extLst>
          </p:cNvPr>
          <p:cNvSpPr>
            <a:spLocks noGrp="1"/>
          </p:cNvSpPr>
          <p:nvPr>
            <p:ph type="title"/>
          </p:nvPr>
        </p:nvSpPr>
        <p:spPr>
          <a:xfrm>
            <a:off x="507274" y="368260"/>
            <a:ext cx="11177452" cy="953739"/>
          </a:xfrm>
        </p:spPr>
        <p:txBody>
          <a:bodyPr>
            <a:normAutofit/>
          </a:bodyPr>
          <a:lstStyle/>
          <a:p>
            <a:r>
              <a:rPr lang="lt-LT" sz="2400" dirty="0">
                <a:solidFill>
                  <a:schemeClr val="accent6">
                    <a:lumMod val="50000"/>
                  </a:schemeClr>
                </a:solidFill>
                <a:latin typeface="Times New Roman" panose="02020603050405020304" pitchFamily="18" charset="0"/>
                <a:cs typeface="Times New Roman" panose="02020603050405020304" pitchFamily="18" charset="0"/>
              </a:rPr>
              <a:t>Pastaruosius trejus metus revizinių operacijų skaičiaus procentas nuo visų atliekamų operacijų skaičiaus išlieka pastovus ir sudaro 10 %</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F69408D7-39DA-5430-B1F5-725B4AE3688C}"/>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FDDA5A5D-0CF9-F199-B28A-45C7A15561B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B62490B6-D1FB-CD1E-8266-67CA125E9032}"/>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Diagrama 4">
            <a:extLst>
              <a:ext uri="{FF2B5EF4-FFF2-40B4-BE49-F238E27FC236}">
                <a16:creationId xmlns:a16="http://schemas.microsoft.com/office/drawing/2014/main" id="{2AFE4FA6-F270-8FF2-35EA-90CDAAA88439}"/>
              </a:ext>
            </a:extLst>
          </p:cNvPr>
          <p:cNvGraphicFramePr>
            <a:graphicFrameLocks/>
          </p:cNvGraphicFramePr>
          <p:nvPr>
            <p:extLst>
              <p:ext uri="{D42A27DB-BD31-4B8C-83A1-F6EECF244321}">
                <p14:modId xmlns:p14="http://schemas.microsoft.com/office/powerpoint/2010/main" val="3957331967"/>
              </p:ext>
            </p:extLst>
          </p:nvPr>
        </p:nvGraphicFramePr>
        <p:xfrm>
          <a:off x="1319753" y="1659117"/>
          <a:ext cx="9436231" cy="455314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48577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D0D22-EDFB-71CB-CBAF-815549885614}"/>
            </a:ext>
          </a:extLst>
        </p:cNvPr>
        <p:cNvGrpSpPr/>
        <p:nvPr/>
      </p:nvGrpSpPr>
      <p:grpSpPr>
        <a:xfrm>
          <a:off x="0" y="0"/>
          <a:ext cx="0" cy="0"/>
          <a:chOff x="0" y="0"/>
          <a:chExt cx="0" cy="0"/>
        </a:xfrm>
      </p:grpSpPr>
      <p:pic>
        <p:nvPicPr>
          <p:cNvPr id="2" name="Paveikslėlis 1" descr="Paveikslėlis, kuriame yra Grafika, grafinis dizainas, Šriftas, dizainas&#10;&#10;Automatiškai sugeneruotas aprašymas">
            <a:extLst>
              <a:ext uri="{FF2B5EF4-FFF2-40B4-BE49-F238E27FC236}">
                <a16:creationId xmlns:a16="http://schemas.microsoft.com/office/drawing/2014/main" id="{4CC02E8F-B606-3F71-ACAC-83CE4E3B25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2623" y="6375796"/>
            <a:ext cx="459377" cy="459377"/>
          </a:xfrm>
          <a:prstGeom prst="rect">
            <a:avLst/>
          </a:prstGeom>
        </p:spPr>
      </p:pic>
      <p:cxnSp>
        <p:nvCxnSpPr>
          <p:cNvPr id="8" name="Straight Connector 6">
            <a:extLst>
              <a:ext uri="{FF2B5EF4-FFF2-40B4-BE49-F238E27FC236}">
                <a16:creationId xmlns:a16="http://schemas.microsoft.com/office/drawing/2014/main" id="{1DD1DC29-18FA-78C2-7A5B-DBCBA9578062}"/>
              </a:ext>
            </a:extLst>
          </p:cNvPr>
          <p:cNvCxnSpPr>
            <a:cxnSpLocks/>
          </p:cNvCxnSpPr>
          <p:nvPr/>
        </p:nvCxnSpPr>
        <p:spPr>
          <a:xfrm>
            <a:off x="309190" y="908843"/>
            <a:ext cx="11689773"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894AC471-8439-2AEF-12ED-66F711DDA302}"/>
              </a:ext>
            </a:extLst>
          </p:cNvPr>
          <p:cNvSpPr txBox="1"/>
          <p:nvPr/>
        </p:nvSpPr>
        <p:spPr>
          <a:xfrm>
            <a:off x="289576" y="22827"/>
            <a:ext cx="11768930" cy="1023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defPPr>
              <a:defRPr lang="lt-LT"/>
            </a:defPPr>
            <a:lvl1pPr algn="ctr">
              <a:buFontTx/>
              <a:buNone/>
              <a:defRPr sz="2800" b="1">
                <a:solidFill>
                  <a:srgbClr val="007456"/>
                </a:solidFill>
                <a:latin typeface="Calibri tekstas"/>
                <a:cs typeface="Times New Roman" pitchFamily="18" charset="0"/>
              </a:defRPr>
            </a:lvl1pPr>
            <a:lvl2pPr marL="742950" indent="-285750" eaLnBrk="0" hangingPunct="0">
              <a:spcBef>
                <a:spcPct val="20000"/>
              </a:spcBef>
              <a:buFont typeface="Arial" charset="0"/>
              <a:buChar char="–"/>
              <a:defRPr sz="2800">
                <a:latin typeface="Calibri" pitchFamily="34" charset="0"/>
              </a:defRPr>
            </a:lvl2pPr>
            <a:lvl3pPr marL="1143000" indent="-228600" eaLnBrk="0" hangingPunct="0">
              <a:spcBef>
                <a:spcPct val="20000"/>
              </a:spcBef>
              <a:buFont typeface="Arial" charset="0"/>
              <a:buChar char="•"/>
              <a:defRPr sz="2400">
                <a:latin typeface="Calibri" pitchFamily="34" charset="0"/>
              </a:defRPr>
            </a:lvl3pPr>
            <a:lvl4pPr marL="1600200" indent="-228600" eaLnBrk="0" hangingPunct="0">
              <a:spcBef>
                <a:spcPct val="20000"/>
              </a:spcBef>
              <a:buFont typeface="Arial" charset="0"/>
              <a:buChar char="–"/>
              <a:defRPr sz="2000">
                <a:latin typeface="Calibri" pitchFamily="34" charset="0"/>
              </a:defRPr>
            </a:lvl4pPr>
            <a:lvl5pPr marL="2057400" indent="-228600" eaLnBrk="0" hangingPunct="0">
              <a:spcBef>
                <a:spcPct val="20000"/>
              </a:spcBef>
              <a:buFont typeface="Arial" charset="0"/>
              <a:buChar char="»"/>
              <a:defRPr sz="2000">
                <a:latin typeface="Calibri" pitchFamily="34" charset="0"/>
              </a:defRPr>
            </a:lvl5pPr>
            <a:lvl6pPr marL="2514600" indent="-228600" eaLnBrk="0" fontAlgn="base" hangingPunct="0">
              <a:spcBef>
                <a:spcPct val="20000"/>
              </a:spcBef>
              <a:spcAft>
                <a:spcPct val="0"/>
              </a:spcAft>
              <a:buFont typeface="Arial" charset="0"/>
              <a:buChar char="»"/>
              <a:defRPr sz="2000">
                <a:latin typeface="Calibri" pitchFamily="34" charset="0"/>
              </a:defRPr>
            </a:lvl6pPr>
            <a:lvl7pPr marL="2971800" indent="-228600" eaLnBrk="0" fontAlgn="base" hangingPunct="0">
              <a:spcBef>
                <a:spcPct val="20000"/>
              </a:spcBef>
              <a:spcAft>
                <a:spcPct val="0"/>
              </a:spcAft>
              <a:buFont typeface="Arial" charset="0"/>
              <a:buChar char="»"/>
              <a:defRPr sz="2000">
                <a:latin typeface="Calibri" pitchFamily="34" charset="0"/>
              </a:defRPr>
            </a:lvl7pPr>
            <a:lvl8pPr marL="3429000" indent="-228600" eaLnBrk="0" fontAlgn="base" hangingPunct="0">
              <a:spcBef>
                <a:spcPct val="20000"/>
              </a:spcBef>
              <a:spcAft>
                <a:spcPct val="0"/>
              </a:spcAft>
              <a:buFont typeface="Arial" charset="0"/>
              <a:buChar char="»"/>
              <a:defRPr sz="2000">
                <a:latin typeface="Calibri" pitchFamily="34" charset="0"/>
              </a:defRPr>
            </a:lvl8pPr>
            <a:lvl9pPr marL="3886200" indent="-228600" eaLnBrk="0" fontAlgn="base" hangingPunct="0">
              <a:spcBef>
                <a:spcPct val="20000"/>
              </a:spcBef>
              <a:spcAft>
                <a:spcPct val="0"/>
              </a:spcAft>
              <a:buFont typeface="Arial" charset="0"/>
              <a:buChar char="»"/>
              <a:defRPr sz="2000">
                <a:latin typeface="Calibri" pitchFamily="34" charset="0"/>
              </a:defRPr>
            </a:lvl9pPr>
          </a:lstStyle>
          <a:p>
            <a:pPr algn="just"/>
            <a:endParaRPr lang="lt-LT" sz="2800" b="1" noProof="0" dirty="0">
              <a:cs typeface="Times New Roman" panose="02020603050405020304" pitchFamily="18" charset="0"/>
            </a:endParaRPr>
          </a:p>
          <a:p>
            <a:pPr algn="just">
              <a:defRPr/>
            </a:pPr>
            <a:r>
              <a:rPr lang="lt-LT" sz="2400" b="0" dirty="0">
                <a:solidFill>
                  <a:schemeClr val="accent6">
                    <a:lumMod val="50000"/>
                  </a:schemeClr>
                </a:solidFill>
                <a:latin typeface="Times New Roman" panose="02020603050405020304" pitchFamily="18" charset="0"/>
              </a:rPr>
              <a:t>2024 m. vidutinis laikas (mėn.), kurį pacientai laukė nemokamo klubo sąnario </a:t>
            </a:r>
            <a:r>
              <a:rPr lang="lt-LT" sz="2400" b="0" dirty="0" err="1">
                <a:solidFill>
                  <a:schemeClr val="accent6">
                    <a:lumMod val="50000"/>
                  </a:schemeClr>
                </a:solidFill>
                <a:latin typeface="Times New Roman" panose="02020603050405020304" pitchFamily="18" charset="0"/>
              </a:rPr>
              <a:t>endoprotezo</a:t>
            </a:r>
            <a:r>
              <a:rPr lang="lt-LT" sz="2400" b="0" dirty="0">
                <a:solidFill>
                  <a:schemeClr val="accent6">
                    <a:lumMod val="50000"/>
                  </a:schemeClr>
                </a:solidFill>
                <a:latin typeface="Times New Roman" panose="02020603050405020304" pitchFamily="18" charset="0"/>
              </a:rPr>
              <a:t> skyrimo, lyginant su 2023 m., sutrumpėjo 0,5 mėn., o kelio - išliko panašus</a:t>
            </a:r>
          </a:p>
          <a:p>
            <a:pPr algn="just"/>
            <a:endParaRPr lang="lt-LT" b="0" noProof="0" dirty="0">
              <a:solidFill>
                <a:srgbClr val="289482"/>
              </a:solidFill>
              <a:latin typeface="Calibri tektas"/>
            </a:endParaRPr>
          </a:p>
        </p:txBody>
      </p:sp>
      <p:sp>
        <p:nvSpPr>
          <p:cNvPr id="6" name="Skaidrės numerio vietos rezervavimo ženklas 3">
            <a:extLst>
              <a:ext uri="{FF2B5EF4-FFF2-40B4-BE49-F238E27FC236}">
                <a16:creationId xmlns:a16="http://schemas.microsoft.com/office/drawing/2014/main" id="{04042B99-E0BE-03D5-0A15-87AB30304CEB}"/>
              </a:ext>
            </a:extLst>
          </p:cNvPr>
          <p:cNvSpPr>
            <a:spLocks noGrp="1"/>
          </p:cNvSpPr>
          <p:nvPr>
            <p:ph type="sldNum" sz="quarter" idx="12"/>
          </p:nvPr>
        </p:nvSpPr>
        <p:spPr>
          <a:xfrm>
            <a:off x="0" y="6492875"/>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13292F6-3A12-45C2-A909-4687053F754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3" name="Turinio vietos rezervavimo ženklas 5">
            <a:extLst>
              <a:ext uri="{FF2B5EF4-FFF2-40B4-BE49-F238E27FC236}">
                <a16:creationId xmlns:a16="http://schemas.microsoft.com/office/drawing/2014/main" id="{6700556E-1ABA-B610-E887-577DD08155F1}"/>
              </a:ext>
            </a:extLst>
          </p:cNvPr>
          <p:cNvGraphicFramePr>
            <a:graphicFrameLocks/>
          </p:cNvGraphicFramePr>
          <p:nvPr>
            <p:extLst>
              <p:ext uri="{D42A27DB-BD31-4B8C-83A1-F6EECF244321}">
                <p14:modId xmlns:p14="http://schemas.microsoft.com/office/powerpoint/2010/main" val="1151912772"/>
              </p:ext>
            </p:extLst>
          </p:nvPr>
        </p:nvGraphicFramePr>
        <p:xfrm>
          <a:off x="490195" y="1168925"/>
          <a:ext cx="10982336" cy="556181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17242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8C30E-F8AE-5A17-05F3-2D1676E2919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8CFE30D-B065-70D2-08DD-8B575DA1B96B}"/>
              </a:ext>
            </a:extLst>
          </p:cNvPr>
          <p:cNvSpPr>
            <a:spLocks noGrp="1"/>
          </p:cNvSpPr>
          <p:nvPr>
            <p:ph type="title"/>
          </p:nvPr>
        </p:nvSpPr>
        <p:spPr>
          <a:xfrm>
            <a:off x="358219" y="217431"/>
            <a:ext cx="11519554" cy="1325563"/>
          </a:xfrm>
        </p:spPr>
        <p:txBody>
          <a:bodyPr>
            <a:normAutofit/>
          </a:bodyPr>
          <a:lstStyle/>
          <a:p>
            <a:r>
              <a:rPr lang="lt-LT" sz="2400" dirty="0">
                <a:solidFill>
                  <a:schemeClr val="accent6">
                    <a:lumMod val="50000"/>
                  </a:schemeClr>
                </a:solidFill>
                <a:latin typeface="Times New Roman" panose="02020603050405020304" pitchFamily="18" charset="0"/>
                <a:cs typeface="Times New Roman" panose="02020603050405020304" pitchFamily="18" charset="0"/>
              </a:rPr>
              <a:t>2024 m. standartinio KLUBO sąnario </a:t>
            </a:r>
            <a:r>
              <a:rPr lang="lt-LT" sz="2400" dirty="0" err="1">
                <a:solidFill>
                  <a:schemeClr val="accent6">
                    <a:lumMod val="50000"/>
                  </a:schemeClr>
                </a:solidFill>
                <a:latin typeface="Times New Roman" panose="02020603050405020304" pitchFamily="18" charset="0"/>
                <a:cs typeface="Times New Roman" panose="02020603050405020304" pitchFamily="18" charset="0"/>
              </a:rPr>
              <a:t>endoprotezo</a:t>
            </a:r>
            <a:r>
              <a:rPr lang="lt-LT" sz="2400" dirty="0">
                <a:solidFill>
                  <a:schemeClr val="accent6">
                    <a:lumMod val="50000"/>
                  </a:schemeClr>
                </a:solidFill>
                <a:latin typeface="Times New Roman" panose="02020603050405020304" pitchFamily="18" charset="0"/>
                <a:cs typeface="Times New Roman" panose="02020603050405020304" pitchFamily="18" charset="0"/>
              </a:rPr>
              <a:t> paskyrimo vidutinė laukimo trukmė buvo 2 mėnesiai, tačiau ilgiausiai reikėjo laukti Respublikinėje Panevėžio ligoninėje (12 mėn.)</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80BCD1B5-ABE5-2500-5566-45B3C00B22B9}"/>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D1B3B25F-FD0F-E359-B55D-FE512BCF414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1930DEF4-8034-5CFC-98E9-1EE385F241E5}"/>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 name="Diagrama 1">
            <a:extLst>
              <a:ext uri="{FF2B5EF4-FFF2-40B4-BE49-F238E27FC236}">
                <a16:creationId xmlns:a16="http://schemas.microsoft.com/office/drawing/2014/main" id="{F348DAF6-DFCF-C29C-00C4-F3211E51565A}"/>
              </a:ext>
            </a:extLst>
          </p:cNvPr>
          <p:cNvGraphicFramePr>
            <a:graphicFrameLocks/>
          </p:cNvGraphicFramePr>
          <p:nvPr>
            <p:extLst>
              <p:ext uri="{D42A27DB-BD31-4B8C-83A1-F6EECF244321}">
                <p14:modId xmlns:p14="http://schemas.microsoft.com/office/powerpoint/2010/main" val="1510513047"/>
              </p:ext>
            </p:extLst>
          </p:nvPr>
        </p:nvGraphicFramePr>
        <p:xfrm>
          <a:off x="0" y="1542994"/>
          <a:ext cx="12092575" cy="53150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79607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8F625-9C4D-35AC-5B88-B3EB2231BE4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859DFAB-5914-C043-4A48-7C17619BCEC5}"/>
              </a:ext>
            </a:extLst>
          </p:cNvPr>
          <p:cNvSpPr>
            <a:spLocks noGrp="1"/>
          </p:cNvSpPr>
          <p:nvPr>
            <p:ph type="title"/>
          </p:nvPr>
        </p:nvSpPr>
        <p:spPr>
          <a:xfrm>
            <a:off x="566056" y="82085"/>
            <a:ext cx="10981779" cy="1460909"/>
          </a:xfrm>
        </p:spPr>
        <p:txBody>
          <a:bodyPr>
            <a:noAutofit/>
          </a:bodyPr>
          <a:lstStyle/>
          <a:p>
            <a:pPr algn="just"/>
            <a:r>
              <a:rPr lang="lt-LT" sz="2300" dirty="0">
                <a:solidFill>
                  <a:schemeClr val="accent6">
                    <a:lumMod val="50000"/>
                  </a:schemeClr>
                </a:solidFill>
                <a:latin typeface="Times New Roman" panose="02020603050405020304" pitchFamily="18" charset="0"/>
                <a:cs typeface="Times New Roman" panose="02020603050405020304" pitchFamily="18" charset="0"/>
              </a:rPr>
              <a:t>2024 m. standartinio KELIO sąnario </a:t>
            </a:r>
            <a:r>
              <a:rPr lang="lt-LT" sz="2300" dirty="0" err="1">
                <a:solidFill>
                  <a:schemeClr val="accent6">
                    <a:lumMod val="50000"/>
                  </a:schemeClr>
                </a:solidFill>
                <a:latin typeface="Times New Roman" panose="02020603050405020304" pitchFamily="18" charset="0"/>
                <a:cs typeface="Times New Roman" panose="02020603050405020304" pitchFamily="18" charset="0"/>
              </a:rPr>
              <a:t>endoprotezo</a:t>
            </a:r>
            <a:r>
              <a:rPr lang="lt-LT" sz="2300" dirty="0">
                <a:solidFill>
                  <a:schemeClr val="accent6">
                    <a:lumMod val="50000"/>
                  </a:schemeClr>
                </a:solidFill>
                <a:latin typeface="Times New Roman" panose="02020603050405020304" pitchFamily="18" charset="0"/>
                <a:cs typeface="Times New Roman" panose="02020603050405020304" pitchFamily="18" charset="0"/>
              </a:rPr>
              <a:t> paskyrimo vidutinė laukimo trukmė buvo 9 mėnesiai, tačiau ilgiausiai reikėjo laukti Respublikinėje Vilniaus universitetinėje ligoninėje (30 mėn.), Klaipėdos universiteto ligoninėje (25 mėn.) ir LSMUL Kauno klinikose (24 mėn.)</a:t>
            </a:r>
            <a:endParaRPr lang="en-GB" sz="2300" dirty="0">
              <a:solidFill>
                <a:schemeClr val="accent6">
                  <a:lumMod val="50000"/>
                </a:schemeClr>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797F96F1-177A-747C-9672-CE2B75012AA2}"/>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321DEAEA-2963-379C-D1ED-86FD5E1057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2958D28D-F27B-10B3-B87D-60256ECB5461}"/>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Diagrama 4">
            <a:extLst>
              <a:ext uri="{FF2B5EF4-FFF2-40B4-BE49-F238E27FC236}">
                <a16:creationId xmlns:a16="http://schemas.microsoft.com/office/drawing/2014/main" id="{23B8FD4C-0E4F-47F8-BEFC-239A36831969}"/>
              </a:ext>
            </a:extLst>
          </p:cNvPr>
          <p:cNvGraphicFramePr>
            <a:graphicFrameLocks/>
          </p:cNvGraphicFramePr>
          <p:nvPr>
            <p:extLst>
              <p:ext uri="{D42A27DB-BD31-4B8C-83A1-F6EECF244321}">
                <p14:modId xmlns:p14="http://schemas.microsoft.com/office/powerpoint/2010/main" val="1814432997"/>
              </p:ext>
            </p:extLst>
          </p:nvPr>
        </p:nvGraphicFramePr>
        <p:xfrm>
          <a:off x="99424" y="1415143"/>
          <a:ext cx="12092576" cy="54428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01266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3AD8B-D54D-282A-BC86-91791B8BD38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024E980-F50F-AAD1-47C1-8AF91B7839E6}"/>
              </a:ext>
            </a:extLst>
          </p:cNvPr>
          <p:cNvSpPr>
            <a:spLocks noGrp="1"/>
          </p:cNvSpPr>
          <p:nvPr>
            <p:ph type="title"/>
          </p:nvPr>
        </p:nvSpPr>
        <p:spPr>
          <a:xfrm>
            <a:off x="507274" y="217431"/>
            <a:ext cx="11177452" cy="1325563"/>
          </a:xfrm>
        </p:spPr>
        <p:txBody>
          <a:bodyPr>
            <a:normAutofit/>
          </a:bodyPr>
          <a:lstStyle/>
          <a:p>
            <a:r>
              <a:rPr lang="lt-LT" sz="2000" dirty="0">
                <a:solidFill>
                  <a:schemeClr val="accent6">
                    <a:lumMod val="50000"/>
                  </a:schemeClr>
                </a:solidFill>
                <a:latin typeface="Times New Roman" panose="02020603050405020304" pitchFamily="18" charset="0"/>
                <a:cs typeface="Times New Roman" panose="02020603050405020304" pitchFamily="18" charset="0"/>
              </a:rPr>
              <a:t>Stebint penkerių metų laikotarpį, kasmet daugiausiai endoprotezavimo operacijų atlieka 3 ASPĮ (2024 m. duomenimis Respublikinė Vilniaus universitetinė ligoninė atliko 2582 operacijas, LSMUL Kauno klinikos – 1589 operacijas, Klaipėdos universiteto ligoninė – 1507 operacijas) </a:t>
            </a:r>
            <a:endParaRPr lang="en-GB" sz="2000" dirty="0">
              <a:solidFill>
                <a:schemeClr val="accent6">
                  <a:lumMod val="50000"/>
                </a:schemeClr>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0BE8C4E5-1012-92D1-3032-35CB0A447F78}"/>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52677B2A-F725-11B7-A90A-D3109F853FB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0DFC32F5-DDC2-F016-EB29-B5BE0CA4123A}"/>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8" name="Diagrama 7">
            <a:extLst>
              <a:ext uri="{FF2B5EF4-FFF2-40B4-BE49-F238E27FC236}">
                <a16:creationId xmlns:a16="http://schemas.microsoft.com/office/drawing/2014/main" id="{56798149-28FC-A1D2-F0C9-01591361D698}"/>
              </a:ext>
            </a:extLst>
          </p:cNvPr>
          <p:cNvGraphicFramePr>
            <a:graphicFrameLocks/>
          </p:cNvGraphicFramePr>
          <p:nvPr>
            <p:extLst>
              <p:ext uri="{D42A27DB-BD31-4B8C-83A1-F6EECF244321}">
                <p14:modId xmlns:p14="http://schemas.microsoft.com/office/powerpoint/2010/main" val="3650248781"/>
              </p:ext>
            </p:extLst>
          </p:nvPr>
        </p:nvGraphicFramePr>
        <p:xfrm>
          <a:off x="188536" y="1473993"/>
          <a:ext cx="11904040" cy="51665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71787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EDA38-AD3C-AFF5-10E0-A76D3D2C174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ED0A7A4-6882-8D9C-C8C5-BBE949A19C92}"/>
              </a:ext>
            </a:extLst>
          </p:cNvPr>
          <p:cNvSpPr>
            <a:spLocks noGrp="1"/>
          </p:cNvSpPr>
          <p:nvPr>
            <p:ph type="title"/>
          </p:nvPr>
        </p:nvSpPr>
        <p:spPr>
          <a:xfrm>
            <a:off x="395927" y="217431"/>
            <a:ext cx="11623248" cy="1325563"/>
          </a:xfrm>
        </p:spPr>
        <p:txBody>
          <a:bodyPr>
            <a:normAutofit/>
          </a:bodyPr>
          <a:lstStyle/>
          <a:p>
            <a:r>
              <a:rPr lang="lt-LT" sz="2400" dirty="0">
                <a:solidFill>
                  <a:schemeClr val="accent6">
                    <a:lumMod val="50000"/>
                  </a:schemeClr>
                </a:solidFill>
                <a:latin typeface="Times New Roman" panose="02020603050405020304" pitchFamily="18" charset="0"/>
                <a:cs typeface="Times New Roman" panose="02020603050405020304" pitchFamily="18" charset="0"/>
              </a:rPr>
              <a:t>2024 m. daugiau nei 50 % visų Lietuvoje atliktų endoprotezavimo operacijų buvo atlikta penkiose ASPĮ, 20 % jų atlikta Respublikinėje Vilniaus universitetinėje ligoninėje</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68FF2F2E-8DD6-9ACB-9BF2-BDB3EB0C79F4}"/>
              </a:ext>
            </a:extLst>
          </p:cNvPr>
          <p:cNvCxnSpPr/>
          <p:nvPr/>
        </p:nvCxnSpPr>
        <p:spPr>
          <a:xfrm>
            <a:off x="566057" y="1415143"/>
            <a:ext cx="10881360" cy="0"/>
          </a:xfrm>
          <a:prstGeom prst="line">
            <a:avLst/>
          </a:prstGeom>
          <a:ln w="28575">
            <a:solidFill>
              <a:srgbClr val="007456"/>
            </a:solidFill>
          </a:ln>
        </p:spPr>
        <p:style>
          <a:lnRef idx="1">
            <a:schemeClr val="accent1"/>
          </a:lnRef>
          <a:fillRef idx="0">
            <a:schemeClr val="accent1"/>
          </a:fillRef>
          <a:effectRef idx="0">
            <a:schemeClr val="accent1"/>
          </a:effectRef>
          <a:fontRef idx="minor">
            <a:schemeClr val="tx1"/>
          </a:fontRef>
        </p:style>
      </p:cxnSp>
      <p:pic>
        <p:nvPicPr>
          <p:cNvPr id="9" name="Paveikslėlis 8" descr="Paveikslėlis, kuriame yra Grafika, grafinis dizainas, Šriftas, dizainas&#10;&#10;Automatiškai sugeneruotas aprašymas">
            <a:extLst>
              <a:ext uri="{FF2B5EF4-FFF2-40B4-BE49-F238E27FC236}">
                <a16:creationId xmlns:a16="http://schemas.microsoft.com/office/drawing/2014/main" id="{C967645B-EC6B-B347-BB77-641FA18358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33199" y="6316538"/>
            <a:ext cx="459377" cy="459377"/>
          </a:xfrm>
          <a:prstGeom prst="rect">
            <a:avLst/>
          </a:prstGeom>
        </p:spPr>
      </p:pic>
      <p:cxnSp>
        <p:nvCxnSpPr>
          <p:cNvPr id="3" name="Tiesioji jungtis 2">
            <a:extLst>
              <a:ext uri="{FF2B5EF4-FFF2-40B4-BE49-F238E27FC236}">
                <a16:creationId xmlns:a16="http://schemas.microsoft.com/office/drawing/2014/main" id="{3254716D-5912-B7F6-A5ED-7555F6315774}"/>
              </a:ext>
            </a:extLst>
          </p:cNvPr>
          <p:cNvCxnSpPr/>
          <p:nvPr/>
        </p:nvCxnSpPr>
        <p:spPr>
          <a:xfrm>
            <a:off x="1149409" y="1790344"/>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Diagrama 4">
            <a:extLst>
              <a:ext uri="{FF2B5EF4-FFF2-40B4-BE49-F238E27FC236}">
                <a16:creationId xmlns:a16="http://schemas.microsoft.com/office/drawing/2014/main" id="{D07ECF0C-B816-E6A9-51CF-AC7B9E035544}"/>
              </a:ext>
            </a:extLst>
          </p:cNvPr>
          <p:cNvGraphicFramePr>
            <a:graphicFrameLocks/>
          </p:cNvGraphicFramePr>
          <p:nvPr>
            <p:extLst>
              <p:ext uri="{D42A27DB-BD31-4B8C-83A1-F6EECF244321}">
                <p14:modId xmlns:p14="http://schemas.microsoft.com/office/powerpoint/2010/main" val="744347279"/>
              </p:ext>
            </p:extLst>
          </p:nvPr>
        </p:nvGraphicFramePr>
        <p:xfrm>
          <a:off x="0" y="1542994"/>
          <a:ext cx="12192000" cy="52329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27609035"/>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rtotojo dizaina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63dc520-701b-437f-9fa9-8a162fd0bef2">
      <Terms xmlns="http://schemas.microsoft.com/office/infopath/2007/PartnerControls"/>
    </lcf76f155ced4ddcb4097134ff3c332f>
    <TaxCatchAll xmlns="ffbf7df7-cb6c-4975-b049-929d3afae03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as" ma:contentTypeID="0x010100D7883EBC10931C4FAD8F165BC7B363E6" ma:contentTypeVersion="15" ma:contentTypeDescription="Kurkite naują dokumentą." ma:contentTypeScope="" ma:versionID="7371efafe213013724e6e18c23aabfda">
  <xsd:schema xmlns:xsd="http://www.w3.org/2001/XMLSchema" xmlns:xs="http://www.w3.org/2001/XMLSchema" xmlns:p="http://schemas.microsoft.com/office/2006/metadata/properties" xmlns:ns2="663dc520-701b-437f-9fa9-8a162fd0bef2" xmlns:ns3="ffbf7df7-cb6c-4975-b049-929d3afae03c" targetNamespace="http://schemas.microsoft.com/office/2006/metadata/properties" ma:root="true" ma:fieldsID="18e7a4473cfaa603715e41cd06abb75b" ns2:_="" ns3:_="">
    <xsd:import namespace="663dc520-701b-437f-9fa9-8a162fd0bef2"/>
    <xsd:import namespace="ffbf7df7-cb6c-4975-b049-929d3afae03c"/>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3dc520-701b-437f-9fa9-8a162fd0be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Vaizdų žymės" ma:readOnly="false" ma:fieldId="{5cf76f15-5ced-4ddc-b409-7134ff3c332f}" ma:taxonomyMulti="true" ma:sspId="b3f27d40-c0e5-4292-8fed-24edb16d59e1"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hidden="true" ma:internalName="MediaServiceOCR"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fbf7df7-cb6c-4975-b049-929d3afae03c"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b67966e-4dbb-4d7a-bee0-90d7a7273aa3}" ma:internalName="TaxCatchAll" ma:readOnly="false" ma:showField="CatchAllData" ma:web="ffbf7df7-cb6c-4975-b049-929d3afae03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Turinio tipas"/>
        <xsd:element ref="dc:title" minOccurs="0" maxOccurs="1"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352CD5-0F0B-479E-95B3-84CCE92E013A}">
  <ds:schemaRefs>
    <ds:schemaRef ds:uri="http://purl.org/dc/dcmitype/"/>
    <ds:schemaRef ds:uri="http://purl.org/dc/elements/1.1/"/>
    <ds:schemaRef ds:uri="http://schemas.microsoft.com/office/2006/metadata/properties"/>
    <ds:schemaRef ds:uri="http://schemas.openxmlformats.org/package/2006/metadata/core-properties"/>
    <ds:schemaRef ds:uri="http://schemas.microsoft.com/office/infopath/2007/PartnerControls"/>
    <ds:schemaRef ds:uri="http://purl.org/dc/terms/"/>
    <ds:schemaRef ds:uri="http://schemas.microsoft.com/office/2006/documentManagement/types"/>
    <ds:schemaRef ds:uri="ffbf7df7-cb6c-4975-b049-929d3afae03c"/>
    <ds:schemaRef ds:uri="663dc520-701b-437f-9fa9-8a162fd0bef2"/>
    <ds:schemaRef ds:uri="http://www.w3.org/XML/1998/namespace"/>
  </ds:schemaRefs>
</ds:datastoreItem>
</file>

<file path=customXml/itemProps2.xml><?xml version="1.0" encoding="utf-8"?>
<ds:datastoreItem xmlns:ds="http://schemas.openxmlformats.org/officeDocument/2006/customXml" ds:itemID="{7E500792-1694-43D5-804C-FB49F1342E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3dc520-701b-437f-9fa9-8a162fd0bef2"/>
    <ds:schemaRef ds:uri="ffbf7df7-cb6c-4975-b049-929d3afae0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104098F-9B9B-4B65-BBF1-5F8DD0B6EFA5}">
  <ds:schemaRefs>
    <ds:schemaRef ds:uri="http://schemas.microsoft.com/sharepoint/v3/contenttype/forms"/>
  </ds:schemaRefs>
</ds:datastoreItem>
</file>

<file path=docMetadata/LabelInfo.xml><?xml version="1.0" encoding="utf-8"?>
<clbl:labelList xmlns:clbl="http://schemas.microsoft.com/office/2020/mipLabelMetadata">
  <clbl:label id="{07e6ee35-6814-4790-8669-80767694c28d}" enabled="0" method="" siteId="{07e6ee35-6814-4790-8669-80767694c28d}" removed="1"/>
</clbl:labelList>
</file>

<file path=docProps/app.xml><?xml version="1.0" encoding="utf-8"?>
<Properties xmlns="http://schemas.openxmlformats.org/officeDocument/2006/extended-properties" xmlns:vt="http://schemas.openxmlformats.org/officeDocument/2006/docPropsVTypes">
  <Template/>
  <TotalTime>39560</TotalTime>
  <Words>802</Words>
  <Application>Microsoft Office PowerPoint</Application>
  <PresentationFormat>Plačiaekranė</PresentationFormat>
  <Paragraphs>49</Paragraphs>
  <Slides>17</Slides>
  <Notes>1</Notes>
  <HiddenSlides>0</HiddenSlides>
  <MMClips>0</MMClips>
  <ScaleCrop>false</ScaleCrop>
  <HeadingPairs>
    <vt:vector size="6" baseType="variant">
      <vt:variant>
        <vt:lpstr>Naudojami šriftai</vt:lpstr>
      </vt:variant>
      <vt:variant>
        <vt:i4>6</vt:i4>
      </vt:variant>
      <vt:variant>
        <vt:lpstr>Tema</vt:lpstr>
      </vt:variant>
      <vt:variant>
        <vt:i4>2</vt:i4>
      </vt:variant>
      <vt:variant>
        <vt:lpstr>Skaidrių pavadinimai</vt:lpstr>
      </vt:variant>
      <vt:variant>
        <vt:i4>17</vt:i4>
      </vt:variant>
    </vt:vector>
  </HeadingPairs>
  <TitlesOfParts>
    <vt:vector size="25" baseType="lpstr">
      <vt:lpstr>Aptos SemiBold</vt:lpstr>
      <vt:lpstr>Arial</vt:lpstr>
      <vt:lpstr>Calibri</vt:lpstr>
      <vt:lpstr>Calibri Light</vt:lpstr>
      <vt:lpstr>Calibri tektas</vt:lpstr>
      <vt:lpstr>Times New Roman</vt:lpstr>
      <vt:lpstr>„Office“ tema</vt:lpstr>
      <vt:lpstr>Vartotojo dizainas</vt:lpstr>
      <vt:lpstr>KOMPENSUOJAMŲJŲ SĄNARIŲ ENDOPROTEZŲ APŽVALGA  2020  2024 m. (VLK duomenys)</vt:lpstr>
      <vt:lpstr>2024 m. tiek VLK registruotų prašymų skirti kompensuojamąjį sąnario endoprotezą, tiek atliktų endoprotezavimo operacijų skaičius, lyginant su 2020 m. padidėjo. 2024 m. atliktų endoprotezavimo operacijų skaičius nuo registruotų prašymų padidėjo 5 %</vt:lpstr>
      <vt:lpstr>„PowerPoint“ pateiktis</vt:lpstr>
      <vt:lpstr>Pastaruosius trejus metus revizinių operacijų skaičiaus procentas nuo visų atliekamų operacijų skaičiaus išlieka pastovus ir sudaro 10 %</vt:lpstr>
      <vt:lpstr>„PowerPoint“ pateiktis</vt:lpstr>
      <vt:lpstr>2024 m. standartinio KLUBO sąnario endoprotezo paskyrimo vidutinė laukimo trukmė buvo 2 mėnesiai, tačiau ilgiausiai reikėjo laukti Respublikinėje Panevėžio ligoninėje (12 mėn.)</vt:lpstr>
      <vt:lpstr>2024 m. standartinio KELIO sąnario endoprotezo paskyrimo vidutinė laukimo trukmė buvo 9 mėnesiai, tačiau ilgiausiai reikėjo laukti Respublikinėje Vilniaus universitetinėje ligoninėje (30 mėn.), Klaipėdos universiteto ligoninėje (25 mėn.) ir LSMUL Kauno klinikose (24 mėn.)</vt:lpstr>
      <vt:lpstr>Stebint penkerių metų laikotarpį, kasmet daugiausiai endoprotezavimo operacijų atlieka 3 ASPĮ (2024 m. duomenimis Respublikinė Vilniaus universitetinė ligoninė atliko 2582 operacijas, LSMUL Kauno klinikos – 1589 operacijas, Klaipėdos universiteto ligoninė – 1507 operacijas) </vt:lpstr>
      <vt:lpstr>2024 m. daugiau nei 50 % visų Lietuvoje atliktų endoprotezavimo operacijų buvo atlikta penkiose ASPĮ, 20 % jų atlikta Respublikinėje Vilniaus universitetinėje ligoninėje</vt:lpstr>
      <vt:lpstr>2024 m. daugiau nei 94 % visų Lietuvoje atliktų endoprotezavimo operacijų buvo klubo ir kelio sąnarių endoprotezavimo operacijos</vt:lpstr>
      <vt:lpstr>2024 m. atliekant pirmines KLUBO sąnario endoprotezavimo operacijas implantuoti cementinio ir mechaninio tvirtinimo sąnarių endoprotezai pasiskirsto tolygiai ir sudaro 95 %, KELIO sąnario endoprotezavimo operacijų metu 99 % naudojami cementinio tvirtinimo sąnarių endoprotezai</vt:lpstr>
      <vt:lpstr>Daugiausia pirminėse KLUBO endoprotezavimo operacijose implantuojami mechaniniai „Corail“ sąnarių endoprotezai, kurių procentinė dalis 2024 m. lyginant su 2023 m. išaugo 16 %, taip pat nemažą dalį (16-18 %) sudaro implantuojami Nestandartiniai (sukomplektuoti iš revizinių komponentų) sąnarių endoprotezai.</vt:lpstr>
      <vt:lpstr>Daugiausia pirminėse KELIO endoprotezavimo operacijose implantuojami gamintojų Zimmer Biomet (49 %  2023 m.  ir 40 %  2024 m.) ir Johnson &amp; Johnson (41 %  2023 m.  ir 49 %  2024 m.) centralizuotai perkami sąnarių endoprotezai</vt:lpstr>
      <vt:lpstr>PSDF išlaidos kompensuojamiesiems sąnarių endoprotezams kasmet didėja. Per penkerius metus šios išlaidos išaugo daugiau nei dvigubai nuo 9,94 mln. 2020 m. iki 20,16 mln. 2024 m. (išlaidos padidėjo daugiau kaip 200 %)</vt:lpstr>
      <vt:lpstr>2024 m. vienoje pirminėje endoprotezavimo operacijoje pagal ASPĮ panaudotų PSDF biudžeto lėšomis pirktų endoprotezų komponentų vidutinė vertė sudarė nuo 857 eurų iki 1368 eurų  (bendras visų ASPĮ vidurkis 1143 eurų)</vt:lpstr>
      <vt:lpstr>Operacijų skaičius VLK skirtais sąnarių endoprotezais didėja, 2024 m. jos sudarė daugiau nei 87 %. Kasmet vis mažiau pacientų pasirenka sąnario endoprotezą įsigyti savo lėšomis.</vt:lpstr>
      <vt:lpstr>2024 m. dažniausiai pacientai savo lėšomis įsigyti pasirinko alkūnės, riešinio nykščio ir klubo sąnarių endoprotezus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Mindaugas Bareikis</dc:creator>
  <cp:lastModifiedBy>Rūta Petrėtienė</cp:lastModifiedBy>
  <cp:revision>858</cp:revision>
  <cp:lastPrinted>2024-06-19T08:32:53Z</cp:lastPrinted>
  <dcterms:created xsi:type="dcterms:W3CDTF">2019-10-10T11:38:03Z</dcterms:created>
  <dcterms:modified xsi:type="dcterms:W3CDTF">2025-12-31T11:35:18Z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0x010100D7883EBC10931C4FAD8F165BC7B363E6</vt:lpwstr>
  </property>
  <property fmtid="{D5CDD505-2E9C-101B-9397-08002B2CF9AE}" pid="3" name="MediaServiceImageTags">
    <vt:lpwstr/>
  </property>
</Properties>
</file>